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0"/>
  </p:notes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8D7BE-F5D6-4E06-911B-9440CA919394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2ED6A-F500-4494-8E92-DE08D01ED28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056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5DD2B-6496-4FF5-8900-24C42C894C8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1C0D6-924E-4ABB-8B60-2EAE3B87657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595E12-16EB-4100-8AC7-5810F196D11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5C8645-0552-459F-B09C-0A43576801C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94210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1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03AB63-6A07-411E-9A2E-13A4683A435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ABA1E-93EE-420A-8BA1-01BCC6599620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9F0C20-96B7-4EE5-B8F3-8F109B358305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781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817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F888BD-10F7-4303-A0C5-55C03321294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9E946D-3DDE-411A-A950-1FA59BD9848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5298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E34E7D-9D07-4DB7-BAA0-5D6AF3772B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DDB2E-03B1-4ADF-AEA6-E02BBCD06BB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6F120-87E7-46E9-8B75-7D5C83F51AE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49506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9507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AA9CF-E9CC-40AB-B336-441ACD81F00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4F88A1-C3D0-49AD-BF5E-BDE77EF290F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FAB505-17FB-4CA0-A2FC-F63FB848640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53602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3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520"/>
            <a:ext cx="5029200" cy="411424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47108D9-6345-462C-BED6-A05FEA404A7D}" type="datetimeFigureOut">
              <a:rPr lang="en-ZA" smtClean="0"/>
              <a:t>2020/03/23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765365-3E56-47CF-A754-595CC49D40CC}" type="slidenum">
              <a:rPr lang="en-ZA" smtClean="0"/>
              <a:t>‹#›</a:t>
            </a:fld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229600" cy="5181600"/>
          </a:xfrm>
        </p:spPr>
        <p:txBody>
          <a:bodyPr/>
          <a:lstStyle/>
          <a:p>
            <a:r>
              <a:rPr lang="en-US" altLang="en-US" sz="2400" dirty="0"/>
              <a:t>From Chapter 2: </a:t>
            </a:r>
            <a:r>
              <a:rPr lang="en-US" altLang="en-US" sz="2400" dirty="0">
                <a:cs typeface="Times New Roman" pitchFamily="18" charset="0"/>
              </a:rPr>
              <a:t>All societies must decide:</a:t>
            </a:r>
          </a:p>
          <a:p>
            <a:pPr lvl="1">
              <a:spcBef>
                <a:spcPct val="35000"/>
              </a:spcBef>
            </a:pPr>
            <a:r>
              <a:rPr lang="en-US" altLang="en-US" sz="2000" b="1" i="1" dirty="0">
                <a:cs typeface="Times New Roman" pitchFamily="18" charset="0"/>
              </a:rPr>
              <a:t>What</a:t>
            </a:r>
            <a:r>
              <a:rPr lang="en-US" altLang="en-US" sz="2000" dirty="0">
                <a:cs typeface="Times New Roman" pitchFamily="18" charset="0"/>
              </a:rPr>
              <a:t> will be produced?</a:t>
            </a:r>
          </a:p>
          <a:p>
            <a:pPr lvl="1">
              <a:spcBef>
                <a:spcPct val="35000"/>
              </a:spcBef>
            </a:pPr>
            <a:r>
              <a:rPr lang="en-US" altLang="en-US" sz="2000" b="1" i="1" dirty="0">
                <a:cs typeface="Times New Roman" pitchFamily="18" charset="0"/>
              </a:rPr>
              <a:t>How</a:t>
            </a:r>
            <a:r>
              <a:rPr lang="en-US" altLang="en-US" sz="2000" dirty="0">
                <a:cs typeface="Times New Roman" pitchFamily="18" charset="0"/>
              </a:rPr>
              <a:t> will it be produced?</a:t>
            </a:r>
          </a:p>
          <a:p>
            <a:pPr lvl="1">
              <a:spcBef>
                <a:spcPct val="35000"/>
              </a:spcBef>
            </a:pPr>
            <a:r>
              <a:rPr lang="en-US" altLang="en-US" sz="2000" b="1" i="1" dirty="0">
                <a:cs typeface="Times New Roman" pitchFamily="18" charset="0"/>
              </a:rPr>
              <a:t>Who</a:t>
            </a:r>
            <a:r>
              <a:rPr lang="en-US" altLang="en-US" sz="2000" dirty="0">
                <a:cs typeface="Times New Roman" pitchFamily="18" charset="0"/>
              </a:rPr>
              <a:t> will get what is produced?</a:t>
            </a:r>
          </a:p>
          <a:p>
            <a:r>
              <a:rPr lang="en-US" altLang="en-US" sz="2400" dirty="0"/>
              <a:t>In a </a:t>
            </a:r>
            <a:r>
              <a:rPr lang="en-US" altLang="en-US" sz="2400" b="1" i="1" dirty="0"/>
              <a:t>laissez-faire economy: </a:t>
            </a:r>
            <a:r>
              <a:rPr lang="en-US" altLang="en-US" sz="2400" dirty="0"/>
              <a:t>individual people and firms pursue their own self-interests without any central direction or regulation.  The central institution of a laissez-faire economy is the </a:t>
            </a:r>
            <a:r>
              <a:rPr lang="en-US" altLang="en-US" sz="2400" b="1" i="1" dirty="0"/>
              <a:t>free-market system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A </a:t>
            </a:r>
            <a:r>
              <a:rPr lang="en-US" altLang="en-US" sz="2400" b="1" dirty="0"/>
              <a:t>market</a:t>
            </a:r>
            <a:r>
              <a:rPr lang="en-US" altLang="en-US" sz="2400" dirty="0"/>
              <a:t> is the institution through which buyers and sellers interact and engage in exchange.</a:t>
            </a:r>
          </a:p>
          <a:p>
            <a:endParaRPr lang="en-US" altLang="en-US" sz="2400" dirty="0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Chapter 3:  Demand, Supply and Equilibrium</a:t>
            </a:r>
          </a:p>
        </p:txBody>
      </p:sp>
    </p:spTree>
    <p:extLst>
      <p:ext uri="{BB962C8B-B14F-4D97-AF65-F5344CB8AC3E}">
        <p14:creationId xmlns:p14="http://schemas.microsoft.com/office/powerpoint/2010/main" val="344644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570913" cy="22098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Demand for a good or service can be defined for an </a:t>
            </a:r>
            <a:r>
              <a:rPr lang="en-US" altLang="en-US" sz="2000" b="1" i="1">
                <a:solidFill>
                  <a:srgbClr val="000000"/>
                </a:solidFill>
              </a:rPr>
              <a:t>individual household</a:t>
            </a:r>
            <a:r>
              <a:rPr lang="en-US" altLang="en-US" sz="2000">
                <a:solidFill>
                  <a:srgbClr val="000000"/>
                </a:solidFill>
              </a:rPr>
              <a:t>, or for a group of households that make up a </a:t>
            </a:r>
            <a:r>
              <a:rPr lang="en-US" altLang="en-US" sz="2000" b="1" i="1">
                <a:solidFill>
                  <a:srgbClr val="000000"/>
                </a:solidFill>
              </a:rPr>
              <a:t>market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000" b="1" i="1">
                <a:solidFill>
                  <a:srgbClr val="000000"/>
                </a:solidFill>
              </a:rPr>
              <a:t>Market demand</a:t>
            </a:r>
            <a:r>
              <a:rPr lang="en-US" altLang="en-US" sz="2000">
                <a:solidFill>
                  <a:srgbClr val="000000"/>
                </a:solidFill>
              </a:rPr>
              <a:t> is the sum of all the quantities of a good or service demanded per period by all the households buying in the market for that good or service.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Assuming there are only two households (A and B) in the market, market demand is derived as follows: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>
            <a:normAutofit fontScale="90000"/>
          </a:bodyPr>
          <a:lstStyle/>
          <a:p>
            <a:r>
              <a:rPr lang="en-US" altLang="en-US"/>
              <a:t>From Household to Market Demand</a:t>
            </a:r>
          </a:p>
        </p:txBody>
      </p:sp>
      <p:pic>
        <p:nvPicPr>
          <p:cNvPr id="58373" name="Picture 5" descr="Market Dem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2800"/>
            <a:ext cx="7315200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89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Firms produce goods and services and sell them in the output markets</a:t>
            </a:r>
          </a:p>
          <a:p>
            <a:r>
              <a:rPr lang="en-US" altLang="en-US"/>
              <a:t>In a free market system, firms operate under the motivation of maximum profit.</a:t>
            </a:r>
          </a:p>
          <a:p>
            <a:r>
              <a:rPr lang="en-US" altLang="en-US"/>
              <a:t>Start with the idea of a small firm operating in a large market. It must decide what quantity to offer for sale in the market.  It doesn’t set price.</a:t>
            </a:r>
          </a:p>
          <a:p>
            <a:r>
              <a:rPr lang="en-US" altLang="en-US"/>
              <a:t>Profits = Revenues – Costs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Supply in the Output Markets</a:t>
            </a:r>
          </a:p>
        </p:txBody>
      </p:sp>
    </p:spTree>
    <p:extLst>
      <p:ext uri="{BB962C8B-B14F-4D97-AF65-F5344CB8AC3E}">
        <p14:creationId xmlns:p14="http://schemas.microsoft.com/office/powerpoint/2010/main" val="1103116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Supply in Output Markets</a:t>
            </a: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381000" y="1219200"/>
            <a:ext cx="81534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23838" indent="-2238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5000"/>
              </a:spcBef>
              <a:spcAft>
                <a:spcPct val="45000"/>
              </a:spcAft>
            </a:pPr>
            <a:r>
              <a:rPr lang="en-US" altLang="en-US" sz="2000" b="1" i="1"/>
              <a:t>Quantity supplied</a:t>
            </a:r>
            <a:r>
              <a:rPr lang="en-US" altLang="en-US" sz="2000"/>
              <a:t> represents the number of units of a product that a firm would be willing and able to offer for sale at a particular price during a given time period.</a:t>
            </a:r>
          </a:p>
          <a:p>
            <a:pPr>
              <a:spcBef>
                <a:spcPct val="25000"/>
              </a:spcBef>
              <a:spcAft>
                <a:spcPct val="45000"/>
              </a:spcAft>
            </a:pPr>
            <a:r>
              <a:rPr lang="en-US" altLang="en-US" sz="2000"/>
              <a:t>Determinants of quantity supplied (q</a:t>
            </a:r>
            <a:r>
              <a:rPr lang="en-US" altLang="en-US" sz="2000" baseline="-25000"/>
              <a:t>s</a:t>
            </a:r>
            <a:r>
              <a:rPr lang="en-US" altLang="en-US" sz="2000"/>
              <a:t>):</a:t>
            </a:r>
          </a:p>
          <a:p>
            <a:pPr lvl="1"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 </a:t>
            </a:r>
            <a:r>
              <a:rPr lang="en-US" altLang="en-US" sz="2000" b="1"/>
              <a:t>Price</a:t>
            </a:r>
            <a:r>
              <a:rPr lang="en-US" altLang="en-US" sz="2000"/>
              <a:t> </a:t>
            </a:r>
          </a:p>
          <a:p>
            <a:pPr lvl="1"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 </a:t>
            </a:r>
            <a:r>
              <a:rPr lang="en-US" altLang="en-US" sz="2000" b="1"/>
              <a:t>Costs of production</a:t>
            </a:r>
            <a:r>
              <a:rPr lang="en-US" altLang="en-US" sz="2000"/>
              <a:t>:</a:t>
            </a:r>
          </a:p>
          <a:p>
            <a:pPr lvl="2"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The </a:t>
            </a:r>
            <a:r>
              <a:rPr lang="en-US" altLang="en-US" sz="2000" b="1"/>
              <a:t>price of required inputs</a:t>
            </a:r>
            <a:r>
              <a:rPr lang="en-US" altLang="en-US" sz="2000"/>
              <a:t> (labor, capital, and land)</a:t>
            </a:r>
          </a:p>
          <a:p>
            <a:pPr lvl="2"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The </a:t>
            </a:r>
            <a:r>
              <a:rPr lang="en-US" altLang="en-US" sz="2000" b="1"/>
              <a:t>technologies</a:t>
            </a:r>
            <a:r>
              <a:rPr lang="en-US" altLang="en-US" sz="2000"/>
              <a:t> that can be used to produce the product</a:t>
            </a:r>
          </a:p>
          <a:p>
            <a:pPr lvl="1"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 </a:t>
            </a:r>
            <a:r>
              <a:rPr lang="en-US" altLang="en-US" sz="2000" b="1"/>
              <a:t>Prices of Related Goods</a:t>
            </a:r>
            <a:r>
              <a:rPr lang="en-US" altLang="en-US" sz="2000"/>
              <a:t> (related in production)</a:t>
            </a:r>
          </a:p>
        </p:txBody>
      </p:sp>
    </p:spTree>
    <p:extLst>
      <p:ext uri="{BB962C8B-B14F-4D97-AF65-F5344CB8AC3E}">
        <p14:creationId xmlns:p14="http://schemas.microsoft.com/office/powerpoint/2010/main" val="401518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ChangeArrowheads="1"/>
          </p:cNvSpPr>
          <p:nvPr/>
        </p:nvSpPr>
        <p:spPr bwMode="auto">
          <a:xfrm>
            <a:off x="1600200" y="152400"/>
            <a:ext cx="6172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800"/>
              <a:t>Supply in Output Markets</a:t>
            </a:r>
          </a:p>
        </p:txBody>
      </p:sp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762000" y="1158875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/>
              <a:t>A </a:t>
            </a:r>
            <a:r>
              <a:rPr lang="en-US" altLang="en-US" b="1" i="1"/>
              <a:t>supply schedule</a:t>
            </a:r>
            <a:r>
              <a:rPr lang="en-US" altLang="en-US"/>
              <a:t> is a table showing how much of a product firms will supply at different prices.</a:t>
            </a:r>
          </a:p>
        </p:txBody>
      </p:sp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381000" y="2057400"/>
          <a:ext cx="8534400" cy="366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5724503" imgH="1723858" progId="Excel.Sheet.8">
                  <p:embed/>
                </p:oleObj>
              </mc:Choice>
              <mc:Fallback>
                <p:oleObj name="Worksheet" r:id="rId3" imgW="5724503" imgH="1723858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8534400" cy="366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34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>
            <a:normAutofit fontScale="90000"/>
          </a:bodyPr>
          <a:lstStyle/>
          <a:p>
            <a:r>
              <a:rPr lang="en-US" altLang="en-US"/>
              <a:t>The Supply Curve and </a:t>
            </a:r>
            <a:br>
              <a:rPr lang="en-US" altLang="en-US"/>
            </a:br>
            <a:r>
              <a:rPr lang="en-US" altLang="en-US"/>
              <a:t>the Supply Schedule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800100" y="1752600"/>
            <a:ext cx="8153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800"/>
              <a:t>A </a:t>
            </a:r>
            <a:r>
              <a:rPr lang="en-US" altLang="en-US" sz="2800" b="1" i="1"/>
              <a:t>supply curve</a:t>
            </a:r>
            <a:r>
              <a:rPr lang="en-US" altLang="en-US" sz="2800"/>
              <a:t> is a graph illustrating how much of a product a firm will supply at different prices.</a:t>
            </a:r>
          </a:p>
        </p:txBody>
      </p:sp>
      <p:graphicFrame>
        <p:nvGraphicFramePr>
          <p:cNvPr id="74771" name="Object 19"/>
          <p:cNvGraphicFramePr>
            <a:graphicFrameLocks noChangeAspect="1"/>
          </p:cNvGraphicFramePr>
          <p:nvPr/>
        </p:nvGraphicFramePr>
        <p:xfrm>
          <a:off x="228600" y="2895600"/>
          <a:ext cx="5105400" cy="362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Chart" r:id="rId4" imgW="3924560" imgH="2791307" progId="Excel.Chart.8">
                  <p:embed/>
                </p:oleObj>
              </mc:Choice>
              <mc:Fallback>
                <p:oleObj name="Chart" r:id="rId4" imgW="3924560" imgH="2791307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95600"/>
                        <a:ext cx="5105400" cy="362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3962400" y="3200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00559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5105400" y="1295400"/>
            <a:ext cx="3810000" cy="37338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000">
                <a:solidFill>
                  <a:srgbClr val="000000"/>
                </a:solidFill>
              </a:rPr>
              <a:t>The </a:t>
            </a:r>
            <a:r>
              <a:rPr lang="en-US" altLang="en-US" sz="2000" b="1" i="1">
                <a:solidFill>
                  <a:srgbClr val="000000"/>
                </a:solidFill>
              </a:rPr>
              <a:t>law of supply</a:t>
            </a:r>
            <a:r>
              <a:rPr lang="en-US" altLang="en-US" sz="2000">
                <a:solidFill>
                  <a:srgbClr val="000000"/>
                </a:solidFill>
              </a:rPr>
              <a:t> states that there is a positive relationship between price and quantity of a good supplied, </a:t>
            </a:r>
            <a:r>
              <a:rPr lang="en-US" altLang="en-US" sz="2000" i="1">
                <a:solidFill>
                  <a:srgbClr val="000000"/>
                </a:solidFill>
              </a:rPr>
              <a:t>ceteris paribus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000">
                <a:solidFill>
                  <a:srgbClr val="000000"/>
                </a:solidFill>
              </a:rPr>
              <a:t>This means that supply curves typically have a positive slope.</a:t>
            </a:r>
          </a:p>
          <a:p>
            <a:r>
              <a:rPr lang="en-US" altLang="en-US" sz="2000">
                <a:solidFill>
                  <a:srgbClr val="000000"/>
                </a:solidFill>
              </a:rPr>
              <a:t>Why </a:t>
            </a:r>
            <a:r>
              <a:rPr lang="en-US" altLang="en-US" sz="2000" i="1">
                <a:solidFill>
                  <a:srgbClr val="000000"/>
                </a:solidFill>
              </a:rPr>
              <a:t>ceteris paribus</a:t>
            </a:r>
            <a:r>
              <a:rPr lang="en-US" altLang="en-US" sz="20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The Law of Supply</a:t>
            </a:r>
          </a:p>
        </p:txBody>
      </p:sp>
      <p:pic>
        <p:nvPicPr>
          <p:cNvPr id="70665" name="Picture 9" descr="arrows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2049463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152400" y="2743200"/>
          <a:ext cx="5105400" cy="362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Chart" r:id="rId5" imgW="3924560" imgH="2791307" progId="Excel.Chart.8">
                  <p:embed/>
                </p:oleObj>
              </mc:Choice>
              <mc:Fallback>
                <p:oleObj name="Chart" r:id="rId5" imgW="3924560" imgH="2791307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743200"/>
                        <a:ext cx="5105400" cy="362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4191000" y="2895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37239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 sz="2000"/>
              <a:t>A Change in Supply Versus </a:t>
            </a:r>
            <a:br>
              <a:rPr lang="en-US" altLang="en-US" sz="2000"/>
            </a:br>
            <a:r>
              <a:rPr lang="en-US" altLang="en-US" sz="2000"/>
              <a:t>a Change in Quantity Supplied</a:t>
            </a:r>
          </a:p>
        </p:txBody>
      </p:sp>
      <p:sp>
        <p:nvSpPr>
          <p:cNvPr id="150531" name="Text Box 1027"/>
          <p:cNvSpPr txBox="1">
            <a:spLocks noChangeArrowheads="1"/>
          </p:cNvSpPr>
          <p:nvPr/>
        </p:nvSpPr>
        <p:spPr bwMode="auto">
          <a:xfrm>
            <a:off x="5181600" y="1752600"/>
            <a:ext cx="3733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159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 “change in </a:t>
            </a:r>
            <a:r>
              <a:rPr lang="en-US" altLang="en-US" sz="2000" b="1" i="1">
                <a:solidFill>
                  <a:srgbClr val="000000"/>
                </a:solidFill>
              </a:rPr>
              <a:t>supply”</a:t>
            </a:r>
            <a:r>
              <a:rPr lang="en-US" altLang="en-US" sz="2000">
                <a:solidFill>
                  <a:srgbClr val="000000"/>
                </a:solidFill>
              </a:rPr>
              <a:t> is not the same as a “change in </a:t>
            </a:r>
            <a:r>
              <a:rPr lang="en-US" altLang="en-US" sz="2000" b="1" i="1">
                <a:solidFill>
                  <a:srgbClr val="000000"/>
                </a:solidFill>
              </a:rPr>
              <a:t>quantity supplied</a:t>
            </a:r>
            <a:r>
              <a:rPr lang="en-US" altLang="en-US" sz="200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150532" name="Text Box 1028"/>
          <p:cNvSpPr txBox="1">
            <a:spLocks noChangeArrowheads="1"/>
          </p:cNvSpPr>
          <p:nvPr/>
        </p:nvSpPr>
        <p:spPr bwMode="auto">
          <a:xfrm>
            <a:off x="5105400" y="3048000"/>
            <a:ext cx="3810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 higher price causes a larger </a:t>
            </a:r>
            <a:r>
              <a:rPr lang="en-US" altLang="en-US" sz="2000" b="1" i="1">
                <a:solidFill>
                  <a:srgbClr val="000000"/>
                </a:solidFill>
              </a:rPr>
              <a:t>quantity supplied</a:t>
            </a:r>
            <a:r>
              <a:rPr lang="en-US" altLang="en-US" sz="2000">
                <a:solidFill>
                  <a:srgbClr val="000000"/>
                </a:solidFill>
              </a:rPr>
              <a:t>. This is shown here with price increasing from P</a:t>
            </a:r>
            <a:r>
              <a:rPr lang="en-US" altLang="en-US" sz="2000" baseline="-25000">
                <a:solidFill>
                  <a:srgbClr val="000000"/>
                </a:solidFill>
              </a:rPr>
              <a:t>o</a:t>
            </a:r>
            <a:r>
              <a:rPr lang="en-US" altLang="en-US" sz="2000">
                <a:solidFill>
                  <a:srgbClr val="000000"/>
                </a:solidFill>
              </a:rPr>
              <a:t> to P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causing quantity supplied to increase from Q</a:t>
            </a:r>
            <a:r>
              <a:rPr lang="en-US" altLang="en-US" sz="2000" baseline="-25000">
                <a:solidFill>
                  <a:srgbClr val="000000"/>
                </a:solidFill>
              </a:rPr>
              <a:t>o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to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We do </a:t>
            </a:r>
            <a:r>
              <a:rPr lang="en-US" altLang="en-US" sz="2000" u="sng">
                <a:solidFill>
                  <a:srgbClr val="000000"/>
                </a:solidFill>
              </a:rPr>
              <a:t>not </a:t>
            </a:r>
            <a:r>
              <a:rPr lang="en-US" altLang="en-US" sz="2000">
                <a:solidFill>
                  <a:srgbClr val="000000"/>
                </a:solidFill>
              </a:rPr>
              <a:t>say that a higher price causes a larger supply.</a:t>
            </a:r>
          </a:p>
        </p:txBody>
      </p:sp>
      <p:pic>
        <p:nvPicPr>
          <p:cNvPr id="150547" name="Picture 1043" descr="Supply9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524000"/>
            <a:ext cx="48355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548" name="Picture 1044" descr="movealongsupp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524000"/>
            <a:ext cx="48355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7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autoUpdateAnimBg="0"/>
      <p:bldP spid="15053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 sz="2000"/>
              <a:t>A Change in Supply Versus</a:t>
            </a:r>
            <a:br>
              <a:rPr lang="en-US" altLang="en-US" sz="2000"/>
            </a:br>
            <a:r>
              <a:rPr lang="en-US" altLang="en-US" sz="2000"/>
              <a:t>a Change in Quantity Supplied</a:t>
            </a:r>
          </a:p>
        </p:txBody>
      </p:sp>
      <p:pic>
        <p:nvPicPr>
          <p:cNvPr id="151565" name="Picture 13" descr="Supply9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524000"/>
            <a:ext cx="48355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566" name="Picture 14" descr="Supply9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524000"/>
            <a:ext cx="48355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567" name="Picture 15" descr="Supply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1524000"/>
            <a:ext cx="48355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5105400" y="1676400"/>
            <a:ext cx="4038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An “increase in supply” is captured with a shift of the supply curve to the right: </a:t>
            </a:r>
            <a:r>
              <a:rPr lang="en-US" altLang="en-US" sz="2000" b="1" i="1">
                <a:solidFill>
                  <a:srgbClr val="000000"/>
                </a:solidFill>
              </a:rPr>
              <a:t>quantity supplied</a:t>
            </a:r>
            <a:r>
              <a:rPr lang="en-US" altLang="en-US" sz="2000">
                <a:solidFill>
                  <a:srgbClr val="000000"/>
                </a:solidFill>
              </a:rPr>
              <a:t> is greater than it was prior to the shift, </a:t>
            </a:r>
            <a:r>
              <a:rPr lang="en-US" altLang="en-US" sz="2000" b="1" i="1">
                <a:solidFill>
                  <a:srgbClr val="000000"/>
                </a:solidFill>
              </a:rPr>
              <a:t>for each and every price level.</a:t>
            </a:r>
            <a:endParaRPr lang="en-US" altLang="en-US" sz="2000" i="1">
              <a:solidFill>
                <a:srgbClr val="000000"/>
              </a:solidFill>
            </a:endParaRP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4876800" y="4343400"/>
            <a:ext cx="40386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Changes in determinants of supply, other than price of the product, cause a change in </a:t>
            </a:r>
            <a:r>
              <a:rPr lang="en-US" altLang="en-US" sz="2000" b="1" i="1">
                <a:solidFill>
                  <a:srgbClr val="000000"/>
                </a:solidFill>
              </a:rPr>
              <a:t>supply</a:t>
            </a:r>
            <a:r>
              <a:rPr lang="en-US" altLang="en-US" sz="2000">
                <a:solidFill>
                  <a:srgbClr val="000000"/>
                </a:solidFill>
              </a:rPr>
              <a:t>, or a </a:t>
            </a:r>
            <a:r>
              <a:rPr lang="en-US" altLang="en-US" sz="2000" b="1" i="1">
                <a:solidFill>
                  <a:srgbClr val="000000"/>
                </a:solidFill>
              </a:rPr>
              <a:t>shift</a:t>
            </a:r>
            <a:r>
              <a:rPr lang="en-US" altLang="en-US" sz="2000">
                <a:solidFill>
                  <a:srgbClr val="000000"/>
                </a:solidFill>
              </a:rPr>
              <a:t> of the entire supply curve, from </a:t>
            </a:r>
            <a:r>
              <a:rPr lang="en-US" altLang="en-US" sz="2000" i="1">
                <a:solidFill>
                  <a:srgbClr val="000000"/>
                </a:solidFill>
              </a:rPr>
              <a:t>S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to </a:t>
            </a:r>
            <a:r>
              <a:rPr lang="en-US" altLang="en-US" sz="2000" i="1">
                <a:solidFill>
                  <a:srgbClr val="000000"/>
                </a:solidFill>
              </a:rPr>
              <a:t>S</a:t>
            </a:r>
            <a:r>
              <a:rPr lang="en-US" altLang="en-US" sz="2000" baseline="30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858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8" grpId="0" autoUpdateAnimBg="0"/>
      <p:bldP spid="15156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307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000"/>
              <a:t>A Change in Supply Versus</a:t>
            </a:r>
            <a:br>
              <a:rPr lang="en-US" altLang="en-US" sz="2000"/>
            </a:br>
            <a:r>
              <a:rPr lang="en-US" altLang="en-US" sz="2000"/>
              <a:t>a Change in Quantity Supplied</a:t>
            </a:r>
          </a:p>
        </p:txBody>
      </p:sp>
      <p:sp>
        <p:nvSpPr>
          <p:cNvPr id="152579" name="Text Box 3075"/>
          <p:cNvSpPr txBox="1">
            <a:spLocks noChangeArrowheads="1"/>
          </p:cNvSpPr>
          <p:nvPr/>
        </p:nvSpPr>
        <p:spPr bwMode="auto">
          <a:xfrm>
            <a:off x="609600" y="1524000"/>
            <a:ext cx="220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Arial" charset="0"/>
              </a:rPr>
              <a:t>To summarize</a:t>
            </a:r>
            <a:r>
              <a:rPr lang="en-US" altLang="en-US"/>
              <a:t>:</a:t>
            </a:r>
          </a:p>
        </p:txBody>
      </p:sp>
      <p:grpSp>
        <p:nvGrpSpPr>
          <p:cNvPr id="152593" name="Group 3089"/>
          <p:cNvGrpSpPr>
            <a:grpSpLocks/>
          </p:cNvGrpSpPr>
          <p:nvPr/>
        </p:nvGrpSpPr>
        <p:grpSpPr bwMode="auto">
          <a:xfrm>
            <a:off x="685800" y="2057400"/>
            <a:ext cx="7620000" cy="1917700"/>
            <a:chOff x="432" y="1296"/>
            <a:chExt cx="4800" cy="1208"/>
          </a:xfrm>
        </p:grpSpPr>
        <p:sp>
          <p:nvSpPr>
            <p:cNvPr id="152581" name="Text Box 3077"/>
            <p:cNvSpPr txBox="1">
              <a:spLocks noChangeArrowheads="1"/>
            </p:cNvSpPr>
            <p:nvPr/>
          </p:nvSpPr>
          <p:spPr bwMode="auto">
            <a:xfrm>
              <a:off x="432" y="1296"/>
              <a:ext cx="4800" cy="1208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82575" indent="-2825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/>
              <a:r>
                <a:rPr lang="en-US" altLang="en-US">
                  <a:latin typeface="Arial" charset="0"/>
                </a:rPr>
                <a:t>Change in price of a good or service</a:t>
              </a:r>
            </a:p>
            <a:p>
              <a:pPr eaLnBrk="0" hangingPunct="0"/>
              <a:r>
                <a:rPr lang="en-US" altLang="en-US">
                  <a:latin typeface="Arial" charset="0"/>
                </a:rPr>
                <a:t>         leads to</a:t>
              </a:r>
            </a:p>
            <a:p>
              <a:pPr eaLnBrk="0" hangingPunct="0"/>
              <a:endParaRPr lang="en-US" altLang="en-US">
                <a:latin typeface="Arial" charset="0"/>
              </a:endParaRPr>
            </a:p>
            <a:p>
              <a:pPr eaLnBrk="0" hangingPunct="0"/>
              <a:r>
                <a:rPr lang="en-US" altLang="en-US">
                  <a:latin typeface="Arial" charset="0"/>
                </a:rPr>
                <a:t>		Change in </a:t>
              </a:r>
              <a:r>
                <a:rPr lang="en-US" altLang="en-US" i="1">
                  <a:latin typeface="Arial" charset="0"/>
                </a:rPr>
                <a:t>quantity supplied</a:t>
              </a:r>
              <a:br>
                <a:rPr lang="en-US" altLang="en-US" i="1">
                  <a:latin typeface="Arial" charset="0"/>
                </a:rPr>
              </a:br>
              <a:r>
                <a:rPr lang="en-US" altLang="en-US" i="1">
                  <a:latin typeface="Arial" charset="0"/>
                </a:rPr>
                <a:t>	</a:t>
              </a:r>
              <a:r>
                <a:rPr lang="en-US" altLang="en-US">
                  <a:latin typeface="Arial" charset="0"/>
                </a:rPr>
                <a:t>(</a:t>
              </a:r>
              <a:r>
                <a:rPr lang="en-US" altLang="en-US" b="1">
                  <a:latin typeface="Arial" charset="0"/>
                </a:rPr>
                <a:t>Movement along the curve</a:t>
              </a:r>
              <a:r>
                <a:rPr lang="en-US" altLang="en-US">
                  <a:latin typeface="Arial" charset="0"/>
                </a:rPr>
                <a:t>).</a:t>
              </a:r>
            </a:p>
          </p:txBody>
        </p:sp>
        <p:sp>
          <p:nvSpPr>
            <p:cNvPr id="152582" name="Freeform 3078"/>
            <p:cNvSpPr>
              <a:spLocks/>
            </p:cNvSpPr>
            <p:nvPr/>
          </p:nvSpPr>
          <p:spPr bwMode="auto">
            <a:xfrm>
              <a:off x="636" y="1678"/>
              <a:ext cx="372" cy="508"/>
            </a:xfrm>
            <a:custGeom>
              <a:avLst/>
              <a:gdLst>
                <a:gd name="T0" fmla="*/ 0 w 349"/>
                <a:gd name="T1" fmla="*/ 0 h 604"/>
                <a:gd name="T2" fmla="*/ 0 w 349"/>
                <a:gd name="T3" fmla="*/ 604 h 604"/>
                <a:gd name="T4" fmla="*/ 349 w 349"/>
                <a:gd name="T5" fmla="*/ 60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9" h="604">
                  <a:moveTo>
                    <a:pt x="0" y="0"/>
                  </a:moveTo>
                  <a:lnTo>
                    <a:pt x="0" y="604"/>
                  </a:lnTo>
                  <a:lnTo>
                    <a:pt x="349" y="604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25400">
              <a:solidFill>
                <a:srgbClr val="FF9900"/>
              </a:solidFill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52592" name="Group 3088"/>
          <p:cNvGrpSpPr>
            <a:grpSpLocks/>
          </p:cNvGrpSpPr>
          <p:nvPr/>
        </p:nvGrpSpPr>
        <p:grpSpPr bwMode="auto">
          <a:xfrm>
            <a:off x="685800" y="4191000"/>
            <a:ext cx="7620000" cy="2282825"/>
            <a:chOff x="432" y="2640"/>
            <a:chExt cx="4800" cy="1438"/>
          </a:xfrm>
        </p:grpSpPr>
        <p:sp>
          <p:nvSpPr>
            <p:cNvPr id="152584" name="Text Box 3080"/>
            <p:cNvSpPr txBox="1">
              <a:spLocks noChangeArrowheads="1"/>
            </p:cNvSpPr>
            <p:nvPr/>
          </p:nvSpPr>
          <p:spPr bwMode="auto">
            <a:xfrm>
              <a:off x="432" y="2640"/>
              <a:ext cx="4800" cy="1438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82575" indent="-2825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/>
              <a:r>
                <a:rPr lang="en-US" altLang="en-US">
                  <a:latin typeface="Arial" charset="0"/>
                </a:rPr>
                <a:t>Change in costs, input prices, technology, or prices of related goods and services</a:t>
              </a:r>
            </a:p>
            <a:p>
              <a:pPr eaLnBrk="0" hangingPunct="0"/>
              <a:r>
                <a:rPr lang="en-US" altLang="en-US">
                  <a:latin typeface="Arial" charset="0"/>
                </a:rPr>
                <a:t>         leads to</a:t>
              </a:r>
            </a:p>
            <a:p>
              <a:pPr eaLnBrk="0" hangingPunct="0"/>
              <a:endParaRPr lang="en-US" altLang="en-US">
                <a:latin typeface="Arial" charset="0"/>
              </a:endParaRPr>
            </a:p>
            <a:p>
              <a:pPr eaLnBrk="0" hangingPunct="0"/>
              <a:r>
                <a:rPr lang="en-US" altLang="en-US">
                  <a:latin typeface="Arial" charset="0"/>
                </a:rPr>
                <a:t>		Change in supply</a:t>
              </a:r>
              <a:br>
                <a:rPr lang="en-US" altLang="en-US">
                  <a:latin typeface="Arial" charset="0"/>
                </a:rPr>
              </a:br>
              <a:r>
                <a:rPr lang="en-US" altLang="en-US">
                  <a:latin typeface="Arial" charset="0"/>
                </a:rPr>
                <a:t>	(</a:t>
              </a:r>
              <a:r>
                <a:rPr lang="en-US" altLang="en-US" b="1">
                  <a:latin typeface="Arial" charset="0"/>
                </a:rPr>
                <a:t>Shift of curve</a:t>
              </a:r>
              <a:r>
                <a:rPr lang="en-US" altLang="en-US">
                  <a:latin typeface="Arial" charset="0"/>
                </a:rPr>
                <a:t>).</a:t>
              </a:r>
            </a:p>
          </p:txBody>
        </p:sp>
        <p:sp>
          <p:nvSpPr>
            <p:cNvPr id="152585" name="Freeform 3081"/>
            <p:cNvSpPr>
              <a:spLocks/>
            </p:cNvSpPr>
            <p:nvPr/>
          </p:nvSpPr>
          <p:spPr bwMode="auto">
            <a:xfrm>
              <a:off x="624" y="3234"/>
              <a:ext cx="349" cy="525"/>
            </a:xfrm>
            <a:custGeom>
              <a:avLst/>
              <a:gdLst>
                <a:gd name="T0" fmla="*/ 0 w 349"/>
                <a:gd name="T1" fmla="*/ 0 h 604"/>
                <a:gd name="T2" fmla="*/ 0 w 349"/>
                <a:gd name="T3" fmla="*/ 604 h 604"/>
                <a:gd name="T4" fmla="*/ 349 w 349"/>
                <a:gd name="T5" fmla="*/ 60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9" h="604">
                  <a:moveTo>
                    <a:pt x="0" y="0"/>
                  </a:moveTo>
                  <a:lnTo>
                    <a:pt x="0" y="604"/>
                  </a:lnTo>
                  <a:lnTo>
                    <a:pt x="349" y="604"/>
                  </a:lnTo>
                </a:path>
              </a:pathLst>
            </a:custGeom>
            <a:noFill/>
            <a:ln w="25400">
              <a:solidFill>
                <a:srgbClr val="FF99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pic>
        <p:nvPicPr>
          <p:cNvPr id="152594" name="Picture 3090" descr="movealongsupply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00263"/>
            <a:ext cx="2341563" cy="183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595" name="Picture 3091" descr="Supply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8" y="4597400"/>
            <a:ext cx="2493962" cy="195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97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800100" y="1752600"/>
            <a:ext cx="8153400" cy="35814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r>
              <a:rPr lang="en-US" altLang="en-US">
                <a:solidFill>
                  <a:srgbClr val="000000"/>
                </a:solidFill>
              </a:rPr>
              <a:t>The supply of a good or service can be defined for an individual firm, or for a group of firms that make up a market or an industry.</a:t>
            </a:r>
          </a:p>
          <a:p>
            <a:r>
              <a:rPr lang="en-US" altLang="en-US" b="1" i="1">
                <a:solidFill>
                  <a:srgbClr val="000000"/>
                </a:solidFill>
              </a:rPr>
              <a:t>Market supply</a:t>
            </a:r>
            <a:r>
              <a:rPr lang="en-US" altLang="en-US">
                <a:solidFill>
                  <a:srgbClr val="000000"/>
                </a:solidFill>
              </a:rPr>
              <a:t> is the sum of all the quantities of a good or service supplied per period by all the firms selling in the market for that good or service.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>
            <a:normAutofit fontScale="90000"/>
          </a:bodyPr>
          <a:lstStyle/>
          <a:p>
            <a:r>
              <a:rPr lang="en-US" altLang="en-US"/>
              <a:t>From Individual Supply</a:t>
            </a:r>
            <a:br>
              <a:rPr lang="en-US" altLang="en-US"/>
            </a:br>
            <a:r>
              <a:rPr lang="en-US" altLang="en-US"/>
              <a:t>to Market Supply</a:t>
            </a:r>
          </a:p>
        </p:txBody>
      </p:sp>
    </p:spTree>
    <p:extLst>
      <p:ext uri="{BB962C8B-B14F-4D97-AF65-F5344CB8AC3E}">
        <p14:creationId xmlns:p14="http://schemas.microsoft.com/office/powerpoint/2010/main" val="11285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Demand Schedule</a:t>
            </a: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549275" y="1447800"/>
          <a:ext cx="3184525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2238632" imgH="3000673" progId="Excel.Sheet.8">
                  <p:embed/>
                </p:oleObj>
              </mc:Choice>
              <mc:Fallback>
                <p:oleObj name="Worksheet" r:id="rId3" imgW="2238632" imgH="300067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447800"/>
                        <a:ext cx="3184525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4343400" y="1447800"/>
            <a:ext cx="4343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 </a:t>
            </a:r>
            <a:r>
              <a:rPr lang="en-US" altLang="en-US" sz="2000" b="1" i="1">
                <a:solidFill>
                  <a:srgbClr val="000000"/>
                </a:solidFill>
              </a:rPr>
              <a:t>demand schedule</a:t>
            </a:r>
            <a:r>
              <a:rPr lang="en-US" altLang="en-US" sz="2000">
                <a:solidFill>
                  <a:srgbClr val="000000"/>
                </a:solidFill>
              </a:rPr>
              <a:t> is a table showing how much of a given product a household would be willing to buy at different prices.  It is a list of prices and the associated quantities demanded.</a:t>
            </a:r>
          </a:p>
        </p:txBody>
      </p:sp>
    </p:spTree>
    <p:extLst>
      <p:ext uri="{BB962C8B-B14F-4D97-AF65-F5344CB8AC3E}">
        <p14:creationId xmlns:p14="http://schemas.microsoft.com/office/powerpoint/2010/main" val="37460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153400" cy="9906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eaLnBrk="0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As with market demand, </a:t>
            </a:r>
            <a:r>
              <a:rPr lang="en-US" altLang="en-US" sz="2400" b="1" i="1">
                <a:solidFill>
                  <a:srgbClr val="000000"/>
                </a:solidFill>
              </a:rPr>
              <a:t>market supply</a:t>
            </a:r>
            <a:r>
              <a:rPr lang="en-US" altLang="en-US" sz="2400">
                <a:solidFill>
                  <a:srgbClr val="000000"/>
                </a:solidFill>
              </a:rPr>
              <a:t> is the horizontal summation of individual firms’ supply curves.</a:t>
            </a:r>
          </a:p>
        </p:txBody>
      </p:sp>
      <p:sp>
        <p:nvSpPr>
          <p:cNvPr id="89090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Market Supply</a:t>
            </a:r>
          </a:p>
        </p:txBody>
      </p:sp>
      <p:pic>
        <p:nvPicPr>
          <p:cNvPr id="89113" name="Picture 1049" descr="Market Supp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8439150" cy="2487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98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1371600"/>
            <a:ext cx="6153150" cy="4862513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400">
                <a:solidFill>
                  <a:srgbClr val="000000"/>
                </a:solidFill>
              </a:rPr>
              <a:t>The operation of the market depends on the interaction between buyers and sellers.</a:t>
            </a:r>
          </a:p>
          <a:p>
            <a:endParaRPr lang="en-US" altLang="en-US" sz="2400">
              <a:solidFill>
                <a:srgbClr val="000000"/>
              </a:solidFill>
            </a:endParaRPr>
          </a:p>
          <a:p>
            <a:r>
              <a:rPr lang="en-US" altLang="en-US" sz="2400">
                <a:solidFill>
                  <a:srgbClr val="000000"/>
                </a:solidFill>
              </a:rPr>
              <a:t>An </a:t>
            </a:r>
            <a:r>
              <a:rPr lang="en-US" altLang="en-US" sz="2400" b="1" i="1">
                <a:solidFill>
                  <a:srgbClr val="000000"/>
                </a:solidFill>
              </a:rPr>
              <a:t>equilibrium</a:t>
            </a:r>
            <a:r>
              <a:rPr lang="en-US" altLang="en-US" sz="2400">
                <a:solidFill>
                  <a:srgbClr val="000000"/>
                </a:solidFill>
              </a:rPr>
              <a:t> is the condition that exists when quantity supplied and quantity demanded are equal.</a:t>
            </a:r>
          </a:p>
          <a:p>
            <a:endParaRPr lang="en-US" altLang="en-US" sz="2400">
              <a:solidFill>
                <a:srgbClr val="000000"/>
              </a:solidFill>
            </a:endParaRPr>
          </a:p>
          <a:p>
            <a:r>
              <a:rPr lang="en-US" altLang="en-US" sz="2400">
                <a:solidFill>
                  <a:srgbClr val="000000"/>
                </a:solidFill>
              </a:rPr>
              <a:t>At equilibrium, there is no tendency for the market price to change.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Market Equilibrium</a:t>
            </a:r>
          </a:p>
        </p:txBody>
      </p:sp>
    </p:spTree>
    <p:extLst>
      <p:ext uri="{BB962C8B-B14F-4D97-AF65-F5344CB8AC3E}">
        <p14:creationId xmlns:p14="http://schemas.microsoft.com/office/powerpoint/2010/main" val="378938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01" name="Rectangle 21"/>
          <p:cNvSpPr>
            <a:spLocks noGrp="1" noChangeArrowheads="1"/>
          </p:cNvSpPr>
          <p:nvPr>
            <p:ph idx="1"/>
          </p:nvPr>
        </p:nvSpPr>
        <p:spPr>
          <a:xfrm>
            <a:off x="4840288" y="1538288"/>
            <a:ext cx="3922712" cy="25511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u="sng"/>
              <a:t>Equilibrium </a:t>
            </a:r>
            <a:r>
              <a:rPr lang="en-US" altLang="en-US" sz="2000"/>
              <a:t>is where quantity supplied equals quantity demanded: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Specifically, it is the price where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		Q</a:t>
            </a:r>
            <a:r>
              <a:rPr lang="en-US" altLang="en-US" sz="2000" baseline="-25000"/>
              <a:t>D</a:t>
            </a:r>
            <a:r>
              <a:rPr lang="en-US" altLang="en-US" sz="2000"/>
              <a:t> = Q</a:t>
            </a:r>
            <a:r>
              <a:rPr lang="en-US" altLang="en-US" sz="2000" baseline="-25000"/>
              <a:t>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(not where demand = supply)</a:t>
            </a: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Market Equilibrium</a:t>
            </a:r>
          </a:p>
        </p:txBody>
      </p:sp>
      <p:sp>
        <p:nvSpPr>
          <p:cNvPr id="97302" name="Rectangle 22"/>
          <p:cNvSpPr>
            <a:spLocks noChangeArrowheads="1"/>
          </p:cNvSpPr>
          <p:nvPr/>
        </p:nvSpPr>
        <p:spPr bwMode="auto">
          <a:xfrm>
            <a:off x="4876800" y="4419600"/>
            <a:ext cx="3810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r>
              <a:rPr lang="en-US" altLang="en-US" sz="2000"/>
              <a:t>At any price level other than </a:t>
            </a:r>
            <a:r>
              <a:rPr lang="en-US" altLang="en-US" sz="2000" i="1"/>
              <a:t>P</a:t>
            </a:r>
            <a:r>
              <a:rPr lang="en-US" altLang="en-US" sz="2000" baseline="-25000"/>
              <a:t>0</a:t>
            </a:r>
            <a:r>
              <a:rPr lang="en-US" altLang="en-US" sz="2000"/>
              <a:t>, the wishes of buyers and sellers do not coincide </a:t>
            </a:r>
            <a:r>
              <a:rPr lang="en-US" altLang="en-US" sz="2000">
                <a:sym typeface="Wingdings" pitchFamily="2" charset="2"/>
              </a:rPr>
              <a:t> disequilibirum</a:t>
            </a:r>
            <a:endParaRPr lang="en-US" altLang="en-US" sz="2000"/>
          </a:p>
        </p:txBody>
      </p:sp>
      <p:pic>
        <p:nvPicPr>
          <p:cNvPr id="97314" name="Picture 34" descr="equilibrium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315" name="Picture 35" descr="equilibrium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316" name="Picture 36" descr="equilibriu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317" name="Picture 37" descr="equilibrium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4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7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7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7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9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1" grpId="0" build="p" bldLvl="2" autoUpdateAnimBg="0"/>
      <p:bldP spid="9730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90" name="Rectangle 14"/>
          <p:cNvSpPr>
            <a:spLocks noGrp="1" noChangeArrowheads="1"/>
          </p:cNvSpPr>
          <p:nvPr>
            <p:ph idx="1"/>
          </p:nvPr>
        </p:nvSpPr>
        <p:spPr>
          <a:xfrm>
            <a:off x="4800600" y="1219200"/>
            <a:ext cx="41148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b="1" i="1">
                <a:solidFill>
                  <a:srgbClr val="000000"/>
                </a:solidFill>
              </a:rPr>
              <a:t>Excess demand</a:t>
            </a:r>
            <a:r>
              <a:rPr lang="en-US" altLang="en-US" sz="2000">
                <a:solidFill>
                  <a:srgbClr val="000000"/>
                </a:solidFill>
              </a:rPr>
              <a:t>, or shortage, is the condition that exists when quantity demanded exceeds quantity supplied at the current price:</a:t>
            </a:r>
          </a:p>
          <a:p>
            <a:pPr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At P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D</a:t>
            </a:r>
            <a:r>
              <a:rPr lang="en-US" altLang="en-US" sz="2000">
                <a:solidFill>
                  <a:srgbClr val="000000"/>
                </a:solidFill>
              </a:rPr>
              <a:t> &gt;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S</a:t>
            </a:r>
          </a:p>
          <a:p>
            <a:pPr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Market Disequilibria</a:t>
            </a:r>
          </a:p>
        </p:txBody>
      </p:sp>
      <p:sp>
        <p:nvSpPr>
          <p:cNvPr id="101397" name="Rectangle 21"/>
          <p:cNvSpPr>
            <a:spLocks noChangeArrowheads="1"/>
          </p:cNvSpPr>
          <p:nvPr/>
        </p:nvSpPr>
        <p:spPr bwMode="auto">
          <a:xfrm>
            <a:off x="4876800" y="4038600"/>
            <a:ext cx="4038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5000"/>
              </a:spcBef>
              <a:spcAft>
                <a:spcPct val="45000"/>
              </a:spcAft>
              <a:buFontTx/>
              <a:buChar char="•"/>
            </a:pPr>
            <a:endParaRPr lang="en-US" altLang="en-US" sz="2800"/>
          </a:p>
        </p:txBody>
      </p:sp>
      <p:pic>
        <p:nvPicPr>
          <p:cNvPr id="101398" name="Picture 22" descr="excessdmd2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4040188" cy="335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399" name="Picture 23" descr="excessdmd2-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4040188" cy="335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400" name="Picture 24" descr="excessdmd2-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4040188" cy="335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401" name="Picture 25" descr="excessdmd2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4038600" cy="335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402" name="Text Box 26"/>
          <p:cNvSpPr txBox="1">
            <a:spLocks noChangeArrowheads="1"/>
          </p:cNvSpPr>
          <p:nvPr/>
        </p:nvSpPr>
        <p:spPr bwMode="auto">
          <a:xfrm>
            <a:off x="593725" y="5576888"/>
            <a:ext cx="69564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Price rationing: “as long as there is a way for buyers and sellers to </a:t>
            </a:r>
          </a:p>
          <a:p>
            <a:r>
              <a:rPr lang="en-US" altLang="en-US" sz="2000"/>
              <a:t>Interact, those who are willing and able to pay more will make </a:t>
            </a:r>
          </a:p>
          <a:p>
            <a:r>
              <a:rPr lang="en-US" altLang="en-US" sz="2000"/>
              <a:t>that fact known”</a:t>
            </a:r>
          </a:p>
        </p:txBody>
      </p:sp>
    </p:spTree>
    <p:extLst>
      <p:ext uri="{BB962C8B-B14F-4D97-AF65-F5344CB8AC3E}">
        <p14:creationId xmlns:p14="http://schemas.microsoft.com/office/powerpoint/2010/main" val="382714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0" grpId="0" build="p" bldLvl="2" autoUpdateAnimBg="0"/>
      <p:bldP spid="101397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>
          <a:xfrm>
            <a:off x="4876800" y="1371600"/>
            <a:ext cx="4038600" cy="3048000"/>
          </a:xfrm>
          <a:noFill/>
          <a:ln/>
        </p:spPr>
        <p:txBody>
          <a:bodyPr lIns="92075" tIns="46038" rIns="92075" bIns="46038"/>
          <a:lstStyle/>
          <a:p>
            <a:pPr>
              <a:buFontTx/>
              <a:buNone/>
            </a:pPr>
            <a:r>
              <a:rPr lang="en-US" altLang="en-US" sz="2000" b="1" i="1">
                <a:solidFill>
                  <a:srgbClr val="000000"/>
                </a:solidFill>
              </a:rPr>
              <a:t>Excess supply</a:t>
            </a:r>
            <a:r>
              <a:rPr lang="en-US" altLang="en-US" sz="2000">
                <a:solidFill>
                  <a:srgbClr val="000000"/>
                </a:solidFill>
              </a:rPr>
              <a:t>, or surplus, is the condition that exists when quantity supplied exceeds quantity demanded at the current price:</a:t>
            </a:r>
          </a:p>
          <a:p>
            <a:pPr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At P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S</a:t>
            </a:r>
            <a:r>
              <a:rPr lang="en-US" altLang="en-US" sz="2000">
                <a:solidFill>
                  <a:srgbClr val="000000"/>
                </a:solidFill>
              </a:rPr>
              <a:t> &gt;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Market Disequilibria</a:t>
            </a:r>
          </a:p>
        </p:txBody>
      </p:sp>
      <p:pic>
        <p:nvPicPr>
          <p:cNvPr id="177165" name="Picture 13" descr="excesssp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166" name="Picture 14" descr="excesssply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167" name="Picture 15" descr="excesssply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5189538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21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7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Changes in Equilibrium: Increases in Demand and Supply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81000" y="4648200"/>
            <a:ext cx="4343400" cy="10668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000" b="1" i="1"/>
              <a:t>An increase in demand</a:t>
            </a:r>
            <a:r>
              <a:rPr lang="en-US" altLang="en-US" sz="2000"/>
              <a:t> leads to higher equilibrium price and higher equilibrium quantity.</a:t>
            </a:r>
          </a:p>
        </p:txBody>
      </p:sp>
      <p:sp>
        <p:nvSpPr>
          <p:cNvPr id="159754" name="Rectangle 10"/>
          <p:cNvSpPr>
            <a:spLocks noGrp="1" noChangeArrowheads="1"/>
          </p:cNvSpPr>
          <p:nvPr>
            <p:ph sz="quarter" idx="14"/>
          </p:nvPr>
        </p:nvSpPr>
        <p:spPr>
          <a:xfrm>
            <a:off x="4876800" y="4648200"/>
            <a:ext cx="4267200" cy="1524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000" b="1" i="1"/>
              <a:t>An increase in supply</a:t>
            </a:r>
            <a:r>
              <a:rPr lang="en-US" altLang="en-US" sz="2000"/>
              <a:t> leads to lower equilibrium price and higher equilibrium quantity.</a:t>
            </a:r>
          </a:p>
        </p:txBody>
      </p:sp>
      <p:pic>
        <p:nvPicPr>
          <p:cNvPr id="159775" name="Picture 31" descr="S&amp;d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3749675" cy="344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779" name="Picture 35" descr="S&amp;d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19200"/>
            <a:ext cx="3749675" cy="344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11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9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9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 bldLvl="2" autoUpdateAnimBg="0"/>
      <p:bldP spid="159754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Changes in Equilibrium: Decreases in Demand and Supply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28600" y="4419600"/>
            <a:ext cx="4000500" cy="129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b="1" i="1"/>
              <a:t>A decrease in demand</a:t>
            </a:r>
            <a:r>
              <a:rPr lang="en-US" altLang="en-US" sz="2000"/>
              <a:t> leads to lower price and lower quantity exchanged.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4800600" y="4419600"/>
            <a:ext cx="4000500" cy="1219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b="1" i="1"/>
              <a:t>A decrease in supply</a:t>
            </a:r>
            <a:r>
              <a:rPr lang="en-US" altLang="en-US" sz="2000"/>
              <a:t> leads to higher price and lower quantity exchanged.</a:t>
            </a:r>
          </a:p>
        </p:txBody>
      </p:sp>
      <p:pic>
        <p:nvPicPr>
          <p:cNvPr id="160794" name="Picture 26" descr="S&amp;d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3276600" cy="300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797" name="Picture 29" descr="S&amp;d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95400"/>
            <a:ext cx="31242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74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0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 bldLvl="2" autoUpdateAnimBg="0"/>
      <p:bldP spid="160772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Relative Magnitudes of Change</a:t>
            </a:r>
          </a:p>
        </p:txBody>
      </p:sp>
      <p:sp>
        <p:nvSpPr>
          <p:cNvPr id="163868" name="Text Box 28"/>
          <p:cNvSpPr txBox="1">
            <a:spLocks noChangeArrowheads="1"/>
          </p:cNvSpPr>
          <p:nvPr/>
        </p:nvSpPr>
        <p:spPr bwMode="auto">
          <a:xfrm>
            <a:off x="914400" y="5578475"/>
            <a:ext cx="792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The relative magnitudes of change in supply and demand determine the outcome of market equilibrium.</a:t>
            </a:r>
          </a:p>
        </p:txBody>
      </p:sp>
      <p:pic>
        <p:nvPicPr>
          <p:cNvPr id="163894" name="Picture 54" descr="arrows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36700"/>
            <a:ext cx="33528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5" name="Picture 55" descr="arrows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36700"/>
            <a:ext cx="33528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0" name="Picture 60" descr="equil16-3-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38862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1" name="Picture 61" descr="equil16-3-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38862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2" name="Picture 62" descr="equil16-3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38862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3" name="Picture 63" descr="equil16-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38862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4" name="Picture 64" descr="equil10-5-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1974850"/>
            <a:ext cx="41497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5" name="Picture 65" descr="equil10-5-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1974850"/>
            <a:ext cx="41497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6" name="Picture 66" descr="equil10-5-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1974850"/>
            <a:ext cx="41497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7" name="Picture 67" descr="equil10-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1974850"/>
            <a:ext cx="4149725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35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63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6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6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63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3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63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8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Relative Magnitudes of Change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762000" y="5791200"/>
            <a:ext cx="731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When supply and demand both increase, quantity will increase, but price may go up or down.</a:t>
            </a:r>
          </a:p>
        </p:txBody>
      </p:sp>
      <p:pic>
        <p:nvPicPr>
          <p:cNvPr id="165914" name="Picture 26" descr="arrow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71600"/>
            <a:ext cx="2514600" cy="39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15" name="Picture 27" descr="arrows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371600"/>
            <a:ext cx="2590800" cy="40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0" name="Picture 32" descr="equil10A-2-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9300"/>
            <a:ext cx="390842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1" name="Picture 33" descr="equil10A-2-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9300"/>
            <a:ext cx="390842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2" name="Picture 34" descr="equil10A-2-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9300"/>
            <a:ext cx="390842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3" name="Picture 35" descr="equil10A-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9300"/>
            <a:ext cx="390842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4" name="Picture 36" descr="equil10-3-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4000500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5" name="Picture 37" descr="equil10-3-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4000500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6" name="Picture 38" descr="equil10-3-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4000500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927" name="Picture 39" descr="equil10-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97075"/>
            <a:ext cx="4000500" cy="350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87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6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6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65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5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5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6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65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686300" y="1377950"/>
            <a:ext cx="4229100" cy="517525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000" dirty="0">
                <a:solidFill>
                  <a:srgbClr val="000000"/>
                </a:solidFill>
              </a:rPr>
              <a:t>The </a:t>
            </a:r>
            <a:r>
              <a:rPr lang="en-US" altLang="en-US" sz="2000" b="1" i="1" dirty="0">
                <a:solidFill>
                  <a:srgbClr val="000000"/>
                </a:solidFill>
              </a:rPr>
              <a:t>demand curve</a:t>
            </a:r>
            <a:r>
              <a:rPr lang="en-US" altLang="en-US" sz="2000" dirty="0">
                <a:solidFill>
                  <a:srgbClr val="000000"/>
                </a:solidFill>
              </a:rPr>
              <a:t> is a graph illustrating how much of a given product a household would be willing to buy at different prices.</a:t>
            </a:r>
          </a:p>
          <a:p>
            <a:endParaRPr lang="en-US" alt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Demand curves intersect the (</a:t>
            </a:r>
            <a:r>
              <a:rPr lang="en-US" altLang="en-US" sz="2000" i="1" dirty="0"/>
              <a:t>Y</a:t>
            </a:r>
            <a:r>
              <a:rPr lang="en-US" altLang="en-US" sz="2000" dirty="0"/>
              <a:t>)-axis, as a result of limited incomes and wealth</a:t>
            </a:r>
            <a:r>
              <a:rPr lang="en-US" altLang="en-US" sz="2400" dirty="0"/>
              <a:t>.</a:t>
            </a:r>
            <a:endParaRPr lang="en-US" altLang="en-US" sz="2000" dirty="0">
              <a:solidFill>
                <a:srgbClr val="000000"/>
              </a:solidFill>
            </a:endParaRPr>
          </a:p>
          <a:p>
            <a:endParaRPr lang="en-US" altLang="en-US" sz="2000" dirty="0">
              <a:solidFill>
                <a:srgbClr val="000000"/>
              </a:solidFill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The Demand Curve</a:t>
            </a:r>
          </a:p>
        </p:txBody>
      </p:sp>
      <p:graphicFrame>
        <p:nvGraphicFramePr>
          <p:cNvPr id="29717" name="Object 21"/>
          <p:cNvGraphicFramePr>
            <a:graphicFrameLocks noChangeAspect="1"/>
          </p:cNvGraphicFramePr>
          <p:nvPr/>
        </p:nvGraphicFramePr>
        <p:xfrm>
          <a:off x="1828800" y="1295400"/>
          <a:ext cx="2332038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4" imgW="2238632" imgH="3000673" progId="Excel.Sheet.8">
                  <p:embed/>
                </p:oleObj>
              </mc:Choice>
              <mc:Fallback>
                <p:oleObj name="Worksheet" r:id="rId4" imgW="2238632" imgH="300067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2332038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18" name="Picture 22" descr="dmdcurve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648200" cy="415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9" name="Picture 23" descr="dmdcurve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648200" cy="415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39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2051"/>
          <p:cNvSpPr>
            <a:spLocks noGrp="1" noChangeArrowheads="1"/>
          </p:cNvSpPr>
          <p:nvPr>
            <p:ph idx="1"/>
          </p:nvPr>
        </p:nvSpPr>
        <p:spPr>
          <a:xfrm>
            <a:off x="4608513" y="1377950"/>
            <a:ext cx="4535487" cy="5099050"/>
          </a:xfrm>
        </p:spPr>
        <p:txBody>
          <a:bodyPr/>
          <a:lstStyle/>
          <a:p>
            <a:r>
              <a:rPr lang="en-US" altLang="en-US" sz="2000"/>
              <a:t>The </a:t>
            </a:r>
            <a:r>
              <a:rPr lang="en-US" altLang="en-US" sz="2000" b="1" i="1"/>
              <a:t>law of demand</a:t>
            </a:r>
            <a:r>
              <a:rPr lang="en-US" altLang="en-US" sz="2000"/>
              <a:t> states that there is a negative, or inverse, relationship between price and the quantity of a good demanded, </a:t>
            </a:r>
            <a:r>
              <a:rPr lang="en-US" altLang="en-US" sz="2000" i="1"/>
              <a:t>ceteris paribus</a:t>
            </a:r>
            <a:r>
              <a:rPr lang="en-US" altLang="en-US" sz="2000"/>
              <a:t>.</a:t>
            </a:r>
          </a:p>
          <a:p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Why is the relationship negative?</a:t>
            </a:r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Why do we need the ceteris paribus assumption?</a:t>
            </a:r>
          </a:p>
        </p:txBody>
      </p:sp>
      <p:sp>
        <p:nvSpPr>
          <p:cNvPr id="16998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Law of Demand</a:t>
            </a:r>
          </a:p>
        </p:txBody>
      </p:sp>
      <p:pic>
        <p:nvPicPr>
          <p:cNvPr id="170000" name="Picture 2064" descr="arrow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38400"/>
            <a:ext cx="2514600" cy="141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1" name="Picture 2065" descr="dmdcurv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648200" cy="415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3" name="Picture 2067" descr="dmdcurve1-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648200" cy="415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5" name="Picture 2069" descr="dmdcurve1-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648200" cy="415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94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7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 sz="2400"/>
              <a:t>Shift of Demand Versus Movement Along a Demand Curve</a:t>
            </a:r>
          </a:p>
        </p:txBody>
      </p:sp>
      <p:sp>
        <p:nvSpPr>
          <p:cNvPr id="145411" name="Text Box 1027"/>
          <p:cNvSpPr txBox="1">
            <a:spLocks noChangeArrowheads="1"/>
          </p:cNvSpPr>
          <p:nvPr/>
        </p:nvSpPr>
        <p:spPr bwMode="auto">
          <a:xfrm>
            <a:off x="4572000" y="1371600"/>
            <a:ext cx="4038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159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 “change in </a:t>
            </a:r>
            <a:r>
              <a:rPr lang="en-US" altLang="en-US" sz="2000" b="1" i="1">
                <a:solidFill>
                  <a:srgbClr val="000000"/>
                </a:solidFill>
              </a:rPr>
              <a:t>demand”</a:t>
            </a:r>
            <a:r>
              <a:rPr lang="en-US" altLang="en-US" sz="2000">
                <a:solidFill>
                  <a:srgbClr val="000000"/>
                </a:solidFill>
              </a:rPr>
              <a:t> is not the same as a “change in </a:t>
            </a:r>
            <a:r>
              <a:rPr lang="en-US" altLang="en-US" sz="2000" b="1" i="1">
                <a:solidFill>
                  <a:srgbClr val="000000"/>
                </a:solidFill>
              </a:rPr>
              <a:t>quantity demanded</a:t>
            </a:r>
            <a:r>
              <a:rPr lang="en-US" altLang="en-US" sz="200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145412" name="Text Box 1028"/>
          <p:cNvSpPr txBox="1">
            <a:spLocks noChangeArrowheads="1"/>
          </p:cNvSpPr>
          <p:nvPr/>
        </p:nvSpPr>
        <p:spPr bwMode="auto">
          <a:xfrm>
            <a:off x="4572000" y="2743200"/>
            <a:ext cx="41148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 higher price causes a lower </a:t>
            </a:r>
            <a:r>
              <a:rPr lang="en-US" altLang="en-US" sz="2000" b="1" i="1">
                <a:solidFill>
                  <a:srgbClr val="000000"/>
                </a:solidFill>
              </a:rPr>
              <a:t>quantity demanded</a:t>
            </a:r>
            <a:r>
              <a:rPr lang="en-US" altLang="en-US" sz="2000">
                <a:solidFill>
                  <a:srgbClr val="000000"/>
                </a:solidFill>
              </a:rPr>
              <a:t>. This is shown here: price increases from P</a:t>
            </a:r>
            <a:r>
              <a:rPr lang="en-US" altLang="en-US" sz="2000" baseline="-25000">
                <a:solidFill>
                  <a:srgbClr val="000000"/>
                </a:solidFill>
              </a:rPr>
              <a:t>o</a:t>
            </a:r>
            <a:r>
              <a:rPr lang="en-US" altLang="en-US" sz="2000">
                <a:solidFill>
                  <a:srgbClr val="000000"/>
                </a:solidFill>
              </a:rPr>
              <a:t> to P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>
                <a:solidFill>
                  <a:srgbClr val="000000"/>
                </a:solidFill>
              </a:rPr>
              <a:t>, causing quantity demanded to fall from Q</a:t>
            </a:r>
            <a:r>
              <a:rPr lang="en-US" altLang="en-US" sz="2000" baseline="-25000">
                <a:solidFill>
                  <a:srgbClr val="000000"/>
                </a:solidFill>
              </a:rPr>
              <a:t>o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to Q</a:t>
            </a:r>
            <a:r>
              <a:rPr lang="en-US" altLang="en-US" sz="2000" baseline="-25000">
                <a:solidFill>
                  <a:srgbClr val="000000"/>
                </a:solidFill>
              </a:rPr>
              <a:t>1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  <a:p>
            <a:pPr eaLnBrk="0" hangingPunct="0"/>
            <a:endParaRPr lang="en-US" altLang="en-US" sz="2000">
              <a:solidFill>
                <a:srgbClr val="000000"/>
              </a:solidFill>
            </a:endParaRPr>
          </a:p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We do </a:t>
            </a:r>
            <a:r>
              <a:rPr lang="en-US" altLang="en-US" sz="2000" u="sng">
                <a:solidFill>
                  <a:srgbClr val="000000"/>
                </a:solidFill>
              </a:rPr>
              <a:t>not </a:t>
            </a:r>
            <a:r>
              <a:rPr lang="en-US" altLang="en-US" sz="2000">
                <a:solidFill>
                  <a:srgbClr val="000000"/>
                </a:solidFill>
              </a:rPr>
              <a:t>say that a higher price causes a lower demand.</a:t>
            </a:r>
          </a:p>
        </p:txBody>
      </p:sp>
      <p:pic>
        <p:nvPicPr>
          <p:cNvPr id="145429" name="Picture 1045" descr="movealon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2600"/>
            <a:ext cx="47212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432" name="Picture 1048" descr="moveal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2600"/>
            <a:ext cx="47212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66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utoUpdateAnimBg="0"/>
      <p:bldP spid="14541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4876800" y="1752600"/>
            <a:ext cx="4038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An “increase in demand” is captured with a shift of the demand curve to the right: </a:t>
            </a:r>
            <a:r>
              <a:rPr lang="en-US" altLang="en-US" sz="2000" b="1" i="1">
                <a:solidFill>
                  <a:srgbClr val="000000"/>
                </a:solidFill>
              </a:rPr>
              <a:t>quantity demanded</a:t>
            </a:r>
            <a:r>
              <a:rPr lang="en-US" altLang="en-US" sz="2000">
                <a:solidFill>
                  <a:srgbClr val="000000"/>
                </a:solidFill>
              </a:rPr>
              <a:t> is greater than it was prior to the shift, </a:t>
            </a:r>
            <a:r>
              <a:rPr lang="en-US" altLang="en-US" sz="2000" b="1" i="1">
                <a:solidFill>
                  <a:srgbClr val="000000"/>
                </a:solidFill>
              </a:rPr>
              <a:t>for each and every price level.</a:t>
            </a:r>
            <a:endParaRPr lang="en-US" altLang="en-US" sz="2000" i="1">
              <a:solidFill>
                <a:srgbClr val="000000"/>
              </a:solidFill>
            </a:endParaRP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 sz="2000"/>
              <a:t>A Change in Demand Versus a Change in Quantity Demanded</a:t>
            </a:r>
          </a:p>
        </p:txBody>
      </p:sp>
      <p:pic>
        <p:nvPicPr>
          <p:cNvPr id="146454" name="Picture 22" descr="movealong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52600"/>
            <a:ext cx="47212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455" name="Picture 23" descr="movealong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52600"/>
            <a:ext cx="47212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456" name="Picture 24" descr="movealong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52600"/>
            <a:ext cx="4721225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457" name="Text Box 25"/>
          <p:cNvSpPr txBox="1">
            <a:spLocks noChangeArrowheads="1"/>
          </p:cNvSpPr>
          <p:nvPr/>
        </p:nvSpPr>
        <p:spPr bwMode="auto">
          <a:xfrm>
            <a:off x="4724400" y="46482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</a:rPr>
              <a:t>Changes in determinants of demand, other than price, cause a change in </a:t>
            </a:r>
            <a:r>
              <a:rPr lang="en-US" altLang="en-US" sz="2000" b="1" i="1">
                <a:solidFill>
                  <a:srgbClr val="000000"/>
                </a:solidFill>
              </a:rPr>
              <a:t>demand</a:t>
            </a:r>
            <a:r>
              <a:rPr lang="en-US" altLang="en-US" sz="2000">
                <a:solidFill>
                  <a:srgbClr val="000000"/>
                </a:solidFill>
              </a:rPr>
              <a:t>, or a </a:t>
            </a:r>
            <a:r>
              <a:rPr lang="en-US" altLang="en-US" sz="2000" b="1" i="1">
                <a:solidFill>
                  <a:srgbClr val="000000"/>
                </a:solidFill>
              </a:rPr>
              <a:t>shift</a:t>
            </a:r>
            <a:r>
              <a:rPr lang="en-US" altLang="en-US" sz="2000">
                <a:solidFill>
                  <a:srgbClr val="000000"/>
                </a:solidFill>
              </a:rPr>
              <a:t> of the entire demand curve, from </a:t>
            </a:r>
            <a:r>
              <a:rPr lang="en-US" altLang="en-US" sz="2000" i="1">
                <a:solidFill>
                  <a:srgbClr val="000000"/>
                </a:solidFill>
              </a:rPr>
              <a:t>D</a:t>
            </a:r>
            <a:r>
              <a:rPr lang="en-US" altLang="en-US" sz="2000" baseline="30000">
                <a:solidFill>
                  <a:srgbClr val="000000"/>
                </a:solidFill>
              </a:rPr>
              <a:t>A</a:t>
            </a:r>
            <a:r>
              <a:rPr lang="en-US" altLang="en-US" sz="2000">
                <a:solidFill>
                  <a:srgbClr val="000000"/>
                </a:solidFill>
              </a:rPr>
              <a:t> to </a:t>
            </a:r>
            <a:r>
              <a:rPr lang="en-US" altLang="en-US" sz="2000" i="1">
                <a:solidFill>
                  <a:srgbClr val="000000"/>
                </a:solidFill>
              </a:rPr>
              <a:t>D</a:t>
            </a:r>
            <a:r>
              <a:rPr lang="en-US" altLang="en-US" sz="2000" baseline="30000">
                <a:solidFill>
                  <a:srgbClr val="000000"/>
                </a:solidFill>
              </a:rPr>
              <a:t>B</a:t>
            </a:r>
            <a:r>
              <a:rPr lang="en-US" altLang="en-US" sz="200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13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autoUpdateAnimBg="0"/>
      <p:bldP spid="14645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 sz="2000"/>
              <a:t>A Change in Demand Versus a Change in Quantity Demanded</a:t>
            </a:r>
          </a:p>
        </p:txBody>
      </p:sp>
      <p:sp>
        <p:nvSpPr>
          <p:cNvPr id="50213" name="Text Box 1061"/>
          <p:cNvSpPr txBox="1">
            <a:spLocks noChangeArrowheads="1"/>
          </p:cNvSpPr>
          <p:nvPr/>
        </p:nvSpPr>
        <p:spPr bwMode="auto">
          <a:xfrm>
            <a:off x="609600" y="1524000"/>
            <a:ext cx="220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latin typeface="Arial" charset="0"/>
              </a:rPr>
              <a:t>To summarize</a:t>
            </a:r>
            <a:r>
              <a:rPr lang="en-US" altLang="en-US"/>
              <a:t>:</a:t>
            </a:r>
          </a:p>
        </p:txBody>
      </p:sp>
      <p:grpSp>
        <p:nvGrpSpPr>
          <p:cNvPr id="50229" name="Group 1077"/>
          <p:cNvGrpSpPr>
            <a:grpSpLocks/>
          </p:cNvGrpSpPr>
          <p:nvPr/>
        </p:nvGrpSpPr>
        <p:grpSpPr bwMode="auto">
          <a:xfrm>
            <a:off x="685800" y="2057400"/>
            <a:ext cx="7772400" cy="1917700"/>
            <a:chOff x="432" y="1296"/>
            <a:chExt cx="4800" cy="1012"/>
          </a:xfrm>
        </p:grpSpPr>
        <p:sp>
          <p:nvSpPr>
            <p:cNvPr id="50210" name="Text Box 1058"/>
            <p:cNvSpPr txBox="1">
              <a:spLocks noChangeArrowheads="1"/>
            </p:cNvSpPr>
            <p:nvPr/>
          </p:nvSpPr>
          <p:spPr bwMode="auto">
            <a:xfrm>
              <a:off x="432" y="1296"/>
              <a:ext cx="4800" cy="1012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82575" indent="-2825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/>
              <a:r>
                <a:rPr lang="en-US" altLang="en-US">
                  <a:latin typeface="Arial" charset="0"/>
                </a:rPr>
                <a:t>Change in price of a good or service</a:t>
              </a:r>
            </a:p>
            <a:p>
              <a:pPr eaLnBrk="0" hangingPunct="0"/>
              <a:r>
                <a:rPr lang="en-US" altLang="en-US">
                  <a:latin typeface="Arial" charset="0"/>
                </a:rPr>
                <a:t>         leads to</a:t>
              </a:r>
            </a:p>
            <a:p>
              <a:pPr eaLnBrk="0" hangingPunct="0"/>
              <a:endParaRPr lang="en-US" altLang="en-US">
                <a:latin typeface="Arial" charset="0"/>
              </a:endParaRPr>
            </a:p>
            <a:p>
              <a:pPr eaLnBrk="0" hangingPunct="0"/>
              <a:r>
                <a:rPr lang="en-US" altLang="en-US">
                  <a:latin typeface="Arial" charset="0"/>
                </a:rPr>
                <a:t>		Change in </a:t>
              </a:r>
              <a:r>
                <a:rPr lang="en-US" altLang="en-US" i="1">
                  <a:latin typeface="Arial" charset="0"/>
                </a:rPr>
                <a:t>quantity demanded</a:t>
              </a:r>
              <a:br>
                <a:rPr lang="en-US" altLang="en-US" i="1">
                  <a:latin typeface="Arial" charset="0"/>
                </a:rPr>
              </a:br>
              <a:r>
                <a:rPr lang="en-US" altLang="en-US" i="1">
                  <a:latin typeface="Arial" charset="0"/>
                </a:rPr>
                <a:t>	</a:t>
              </a:r>
              <a:r>
                <a:rPr lang="en-US" altLang="en-US">
                  <a:latin typeface="Arial" charset="0"/>
                </a:rPr>
                <a:t>(</a:t>
              </a:r>
              <a:r>
                <a:rPr lang="en-US" altLang="en-US" b="1">
                  <a:latin typeface="Arial" charset="0"/>
                </a:rPr>
                <a:t>Movement along the curve</a:t>
              </a:r>
              <a:r>
                <a:rPr lang="en-US" altLang="en-US">
                  <a:latin typeface="Arial" charset="0"/>
                </a:rPr>
                <a:t>).</a:t>
              </a:r>
            </a:p>
          </p:txBody>
        </p:sp>
        <p:sp>
          <p:nvSpPr>
            <p:cNvPr id="50215" name="Freeform 1063"/>
            <p:cNvSpPr>
              <a:spLocks/>
            </p:cNvSpPr>
            <p:nvPr/>
          </p:nvSpPr>
          <p:spPr bwMode="auto">
            <a:xfrm>
              <a:off x="636" y="1678"/>
              <a:ext cx="372" cy="508"/>
            </a:xfrm>
            <a:custGeom>
              <a:avLst/>
              <a:gdLst>
                <a:gd name="T0" fmla="*/ 0 w 349"/>
                <a:gd name="T1" fmla="*/ 0 h 604"/>
                <a:gd name="T2" fmla="*/ 0 w 349"/>
                <a:gd name="T3" fmla="*/ 604 h 604"/>
                <a:gd name="T4" fmla="*/ 349 w 349"/>
                <a:gd name="T5" fmla="*/ 60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9" h="604">
                  <a:moveTo>
                    <a:pt x="0" y="0"/>
                  </a:moveTo>
                  <a:lnTo>
                    <a:pt x="0" y="604"/>
                  </a:lnTo>
                  <a:lnTo>
                    <a:pt x="349" y="604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25400">
              <a:solidFill>
                <a:srgbClr val="FF9900"/>
              </a:solidFill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50230" name="Group 1078"/>
          <p:cNvGrpSpPr>
            <a:grpSpLocks/>
          </p:cNvGrpSpPr>
          <p:nvPr/>
        </p:nvGrpSpPr>
        <p:grpSpPr bwMode="auto">
          <a:xfrm>
            <a:off x="685800" y="4191000"/>
            <a:ext cx="7772400" cy="2282825"/>
            <a:chOff x="432" y="2640"/>
            <a:chExt cx="4800" cy="1438"/>
          </a:xfrm>
        </p:grpSpPr>
        <p:sp>
          <p:nvSpPr>
            <p:cNvPr id="50211" name="Text Box 1059"/>
            <p:cNvSpPr txBox="1">
              <a:spLocks noChangeArrowheads="1"/>
            </p:cNvSpPr>
            <p:nvPr/>
          </p:nvSpPr>
          <p:spPr bwMode="auto">
            <a:xfrm>
              <a:off x="432" y="2640"/>
              <a:ext cx="4800" cy="1438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82575" indent="-2825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0" hangingPunct="0"/>
              <a:r>
                <a:rPr lang="en-US" altLang="en-US">
                  <a:latin typeface="Arial" charset="0"/>
                </a:rPr>
                <a:t>Change in income, preferences,</a:t>
              </a:r>
              <a:br>
                <a:rPr lang="en-US" altLang="en-US">
                  <a:latin typeface="Arial" charset="0"/>
                </a:rPr>
              </a:br>
              <a:r>
                <a:rPr lang="en-US" altLang="en-US">
                  <a:latin typeface="Arial" charset="0"/>
                </a:rPr>
                <a:t>prices of other goods or services,</a:t>
              </a:r>
            </a:p>
            <a:p>
              <a:pPr eaLnBrk="0" hangingPunct="0"/>
              <a:r>
                <a:rPr lang="en-US" altLang="en-US">
                  <a:latin typeface="Arial" charset="0"/>
                </a:rPr>
                <a:t>   or expectations leads to</a:t>
              </a:r>
            </a:p>
            <a:p>
              <a:pPr eaLnBrk="0" hangingPunct="0"/>
              <a:endParaRPr lang="en-US" altLang="en-US">
                <a:latin typeface="Arial" charset="0"/>
              </a:endParaRPr>
            </a:p>
            <a:p>
              <a:pPr eaLnBrk="0" hangingPunct="0"/>
              <a:r>
                <a:rPr lang="en-US" altLang="en-US">
                  <a:latin typeface="Arial" charset="0"/>
                </a:rPr>
                <a:t>		Change in demand</a:t>
              </a:r>
              <a:br>
                <a:rPr lang="en-US" altLang="en-US">
                  <a:latin typeface="Arial" charset="0"/>
                </a:rPr>
              </a:br>
              <a:r>
                <a:rPr lang="en-US" altLang="en-US">
                  <a:latin typeface="Arial" charset="0"/>
                </a:rPr>
                <a:t>	(</a:t>
              </a:r>
              <a:r>
                <a:rPr lang="en-US" altLang="en-US" b="1">
                  <a:latin typeface="Arial" charset="0"/>
                </a:rPr>
                <a:t>Shift of curve</a:t>
              </a:r>
              <a:r>
                <a:rPr lang="en-US" altLang="en-US">
                  <a:latin typeface="Arial" charset="0"/>
                </a:rPr>
                <a:t>).</a:t>
              </a:r>
            </a:p>
          </p:txBody>
        </p:sp>
        <p:sp>
          <p:nvSpPr>
            <p:cNvPr id="50216" name="Freeform 1064"/>
            <p:cNvSpPr>
              <a:spLocks/>
            </p:cNvSpPr>
            <p:nvPr/>
          </p:nvSpPr>
          <p:spPr bwMode="auto">
            <a:xfrm>
              <a:off x="624" y="3214"/>
              <a:ext cx="349" cy="508"/>
            </a:xfrm>
            <a:custGeom>
              <a:avLst/>
              <a:gdLst>
                <a:gd name="T0" fmla="*/ 0 w 349"/>
                <a:gd name="T1" fmla="*/ 0 h 604"/>
                <a:gd name="T2" fmla="*/ 0 w 349"/>
                <a:gd name="T3" fmla="*/ 604 h 604"/>
                <a:gd name="T4" fmla="*/ 349 w 349"/>
                <a:gd name="T5" fmla="*/ 60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9" h="604">
                  <a:moveTo>
                    <a:pt x="0" y="0"/>
                  </a:moveTo>
                  <a:lnTo>
                    <a:pt x="0" y="604"/>
                  </a:lnTo>
                  <a:lnTo>
                    <a:pt x="349" y="604"/>
                  </a:lnTo>
                </a:path>
              </a:pathLst>
            </a:custGeom>
            <a:noFill/>
            <a:ln w="25400">
              <a:solidFill>
                <a:srgbClr val="FF99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ZA"/>
            </a:p>
          </p:txBody>
        </p:sp>
      </p:grpSp>
      <p:pic>
        <p:nvPicPr>
          <p:cNvPr id="50233" name="Picture 1081" descr="movealong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043113"/>
            <a:ext cx="2514600" cy="191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234" name="Picture 1082" descr="movealong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21175"/>
            <a:ext cx="2587625" cy="207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54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r>
              <a:rPr lang="en-US" altLang="en-US"/>
              <a:t>The Impact of a Change in Income</a:t>
            </a: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228600" y="1371600"/>
            <a:ext cx="3886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en-US" sz="2000"/>
              <a:t>Higher income decreases the demand for an </a:t>
            </a:r>
            <a:r>
              <a:rPr lang="en-US" altLang="en-US" sz="2000" b="1" i="1"/>
              <a:t>inferior</a:t>
            </a:r>
            <a:r>
              <a:rPr lang="en-US" altLang="en-US" sz="2000"/>
              <a:t> good</a:t>
            </a: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5257800" y="13716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en-US" sz="2000"/>
              <a:t>Higher income increases the demand for a </a:t>
            </a:r>
            <a:r>
              <a:rPr lang="en-US" altLang="en-US" sz="2000" b="1" i="1"/>
              <a:t>normal</a:t>
            </a:r>
            <a:r>
              <a:rPr lang="en-US" altLang="en-US" sz="2000"/>
              <a:t> good</a:t>
            </a:r>
          </a:p>
        </p:txBody>
      </p:sp>
      <p:pic>
        <p:nvPicPr>
          <p:cNvPr id="54305" name="Picture 33" descr="DemandLE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4187825" cy="336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306" name="Picture 34" descr="movealong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76600"/>
            <a:ext cx="4187825" cy="336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58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2" grpId="0" autoUpdateAnimBg="0"/>
      <p:bldP spid="5429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43000"/>
          </a:xfrm>
          <a:noFill/>
          <a:ln/>
        </p:spPr>
        <p:txBody>
          <a:bodyPr lIns="92075" tIns="46038" rIns="92075" bIns="46038">
            <a:normAutofit fontScale="90000"/>
          </a:bodyPr>
          <a:lstStyle/>
          <a:p>
            <a:r>
              <a:rPr lang="en-US" altLang="en-US"/>
              <a:t>The Impact of a Change in the Price of Related Goods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28600" y="5029200"/>
            <a:ext cx="39624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>
                <a:latin typeface="Arial" charset="0"/>
              </a:rPr>
              <a:t>1.  It all starts with: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b="1">
                <a:latin typeface="Arial" charset="0"/>
              </a:rPr>
              <a:t>The Price of hamburger rises </a:t>
            </a:r>
            <a:r>
              <a:rPr lang="en-US" altLang="en-US" sz="2000" b="1">
                <a:latin typeface="Arial" charset="0"/>
                <a:sym typeface="Wingdings" pitchFamily="2" charset="2"/>
              </a:rPr>
              <a:t></a:t>
            </a:r>
            <a:endParaRPr lang="en-US" altLang="en-US" sz="2000" b="1">
              <a:latin typeface="Arial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altLang="en-US" sz="2000" b="1">
                <a:latin typeface="Arial" charset="0"/>
              </a:rPr>
              <a:t>Quantity of hamburgers demanded falls</a:t>
            </a:r>
          </a:p>
        </p:txBody>
      </p:sp>
      <p:sp>
        <p:nvSpPr>
          <p:cNvPr id="56359" name="Rectangle 39"/>
          <p:cNvSpPr>
            <a:spLocks noChangeArrowheads="1"/>
          </p:cNvSpPr>
          <p:nvPr/>
        </p:nvSpPr>
        <p:spPr bwMode="auto">
          <a:xfrm>
            <a:off x="3733800" y="1295400"/>
            <a:ext cx="533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2000" b="1">
                <a:latin typeface="Arial" charset="0"/>
              </a:rPr>
              <a:t>2.  Demand for complement good (ketchup) shifts left</a:t>
            </a:r>
          </a:p>
        </p:txBody>
      </p:sp>
      <p:sp>
        <p:nvSpPr>
          <p:cNvPr id="56360" name="Rectangle 40"/>
          <p:cNvSpPr>
            <a:spLocks noChangeArrowheads="1"/>
          </p:cNvSpPr>
          <p:nvPr/>
        </p:nvSpPr>
        <p:spPr bwMode="auto">
          <a:xfrm>
            <a:off x="3733800" y="4038600"/>
            <a:ext cx="510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2575" indent="-2825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2000" b="1">
                <a:latin typeface="Arial" charset="0"/>
              </a:rPr>
              <a:t>3.  Demand for substitute good (chicken) shifts right</a:t>
            </a:r>
          </a:p>
        </p:txBody>
      </p:sp>
      <p:pic>
        <p:nvPicPr>
          <p:cNvPr id="56381" name="Picture 61" descr="hamburg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3429000" cy="379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82" name="Picture 62" descr="ketchup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5" y="1920875"/>
            <a:ext cx="2606675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83" name="Picture 63" descr="ketchu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5" y="1920875"/>
            <a:ext cx="2606675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84" name="Picture 64" descr="chicken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5" y="4343400"/>
            <a:ext cx="2606675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85" name="Picture 65" descr="chicke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5" y="4343400"/>
            <a:ext cx="2606675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66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5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utoUpdateAnimBg="0"/>
      <p:bldP spid="56359" grpId="0" autoUpdateAnimBg="0"/>
      <p:bldP spid="56360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</TotalTime>
  <Words>1366</Words>
  <Application>Microsoft Office PowerPoint</Application>
  <PresentationFormat>On-screen Show (4:3)</PresentationFormat>
  <Paragraphs>143</Paragraphs>
  <Slides>28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Waveform</vt:lpstr>
      <vt:lpstr>Microsoft Excel Worksheet</vt:lpstr>
      <vt:lpstr>Microsoft Excel Chart</vt:lpstr>
      <vt:lpstr>Chapter 3:  Demand, Supply and Equilibrium</vt:lpstr>
      <vt:lpstr>Demand Schedule</vt:lpstr>
      <vt:lpstr>The Demand Curve</vt:lpstr>
      <vt:lpstr>The Law of Demand</vt:lpstr>
      <vt:lpstr>Shift of Demand Versus Movement Along a Demand Curve</vt:lpstr>
      <vt:lpstr>A Change in Demand Versus a Change in Quantity Demanded</vt:lpstr>
      <vt:lpstr>A Change in Demand Versus a Change in Quantity Demanded</vt:lpstr>
      <vt:lpstr>The Impact of a Change in Income</vt:lpstr>
      <vt:lpstr>The Impact of a Change in the Price of Related Goods</vt:lpstr>
      <vt:lpstr>From Household to Market Demand</vt:lpstr>
      <vt:lpstr>Supply in the Output Markets</vt:lpstr>
      <vt:lpstr>Supply in Output Markets</vt:lpstr>
      <vt:lpstr>PowerPoint Presentation</vt:lpstr>
      <vt:lpstr>The Supply Curve and  the Supply Schedule</vt:lpstr>
      <vt:lpstr>The Law of Supply</vt:lpstr>
      <vt:lpstr>A Change in Supply Versus  a Change in Quantity Supplied</vt:lpstr>
      <vt:lpstr>A Change in Supply Versus a Change in Quantity Supplied</vt:lpstr>
      <vt:lpstr>A Change in Supply Versus a Change in Quantity Supplied</vt:lpstr>
      <vt:lpstr>From Individual Supply to Market Supply</vt:lpstr>
      <vt:lpstr>Market Supply</vt:lpstr>
      <vt:lpstr>Market Equilibrium</vt:lpstr>
      <vt:lpstr>Market Equilibrium</vt:lpstr>
      <vt:lpstr>Market Disequilibria</vt:lpstr>
      <vt:lpstr>Market Disequilibria</vt:lpstr>
      <vt:lpstr>Changes in Equilibrium: Increases in Demand and Supply</vt:lpstr>
      <vt:lpstr>Changes in Equilibrium: Decreases in Demand and Supply</vt:lpstr>
      <vt:lpstr>Relative Magnitudes of Change</vt:lpstr>
      <vt:lpstr>Relative Magnitudes of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3:  Demand, Supply and Equilibrium</dc:title>
  <dc:creator>user</dc:creator>
  <cp:lastModifiedBy>user</cp:lastModifiedBy>
  <cp:revision>1</cp:revision>
  <dcterms:created xsi:type="dcterms:W3CDTF">2020-03-23T13:40:08Z</dcterms:created>
  <dcterms:modified xsi:type="dcterms:W3CDTF">2020-03-23T13:52:28Z</dcterms:modified>
</cp:coreProperties>
</file>