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35"/>
  </p:notesMasterIdLst>
  <p:handoutMasterIdLst>
    <p:handoutMasterId r:id="rId36"/>
  </p:handoutMasterIdLst>
  <p:sldIdLst>
    <p:sldId id="256" r:id="rId3"/>
    <p:sldId id="641" r:id="rId4"/>
    <p:sldId id="644" r:id="rId5"/>
    <p:sldId id="645" r:id="rId6"/>
    <p:sldId id="646" r:id="rId7"/>
    <p:sldId id="649" r:id="rId8"/>
    <p:sldId id="650" r:id="rId9"/>
    <p:sldId id="648" r:id="rId10"/>
    <p:sldId id="651" r:id="rId11"/>
    <p:sldId id="658" r:id="rId12"/>
    <p:sldId id="659" r:id="rId13"/>
    <p:sldId id="660" r:id="rId14"/>
    <p:sldId id="752" r:id="rId15"/>
    <p:sldId id="753" r:id="rId16"/>
    <p:sldId id="754" r:id="rId17"/>
    <p:sldId id="755" r:id="rId18"/>
    <p:sldId id="661" r:id="rId19"/>
    <p:sldId id="672" r:id="rId20"/>
    <p:sldId id="573" r:id="rId21"/>
    <p:sldId id="675" r:id="rId22"/>
    <p:sldId id="676" r:id="rId23"/>
    <p:sldId id="673" r:id="rId24"/>
    <p:sldId id="678" r:id="rId25"/>
    <p:sldId id="679" r:id="rId26"/>
    <p:sldId id="686" r:id="rId27"/>
    <p:sldId id="687" r:id="rId28"/>
    <p:sldId id="688" r:id="rId29"/>
    <p:sldId id="711" r:id="rId30"/>
    <p:sldId id="756" r:id="rId31"/>
    <p:sldId id="757" r:id="rId32"/>
    <p:sldId id="758" r:id="rId33"/>
    <p:sldId id="759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CC3300"/>
    <a:srgbClr val="A50021"/>
    <a:srgbClr val="FFFFCC"/>
    <a:srgbClr val="0066FF"/>
    <a:srgbClr val="FF3300"/>
    <a:srgbClr val="474A81"/>
    <a:srgbClr val="B00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196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088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fld id="{D1ABE0AC-6485-4EA0-93C5-30CF0D5D7198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1911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fld id="{168A836D-EE2D-4095-BF7A-CB2477237B3E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054" name="Rectangle 6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85599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55B16F-A647-4C1C-8B1C-0C8DC3934DF1}" type="slidenum">
              <a:rPr lang="zh-CN" altLang="en-US"/>
              <a:pPr/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8798AD-0BAD-4517-95C7-503438B47DE4}" type="slidenum">
              <a:rPr lang="zh-CN" altLang="en-US"/>
              <a:pPr/>
              <a:t>10</a:t>
            </a:fld>
            <a:endParaRPr lang="en-US" altLang="zh-CN"/>
          </a:p>
        </p:txBody>
      </p:sp>
      <p:sp>
        <p:nvSpPr>
          <p:cNvPr id="98201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201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13</a:t>
            </a:r>
          </a:p>
        </p:txBody>
      </p:sp>
      <p:sp>
        <p:nvSpPr>
          <p:cNvPr id="98202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202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2022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2023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13</a:t>
            </a:r>
          </a:p>
        </p:txBody>
      </p:sp>
      <p:sp>
        <p:nvSpPr>
          <p:cNvPr id="982024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2025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2026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82027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77525D-205B-466F-B436-EF39E129739A}" type="slidenum">
              <a:rPr lang="zh-CN" altLang="en-US"/>
              <a:pPr/>
              <a:t>11</a:t>
            </a:fld>
            <a:endParaRPr lang="en-US" altLang="zh-CN"/>
          </a:p>
        </p:txBody>
      </p:sp>
      <p:sp>
        <p:nvSpPr>
          <p:cNvPr id="9840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40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13</a:t>
            </a:r>
          </a:p>
        </p:txBody>
      </p:sp>
      <p:sp>
        <p:nvSpPr>
          <p:cNvPr id="9840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40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4070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4071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13</a:t>
            </a:r>
          </a:p>
        </p:txBody>
      </p:sp>
      <p:sp>
        <p:nvSpPr>
          <p:cNvPr id="984072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4073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4074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84075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A03A0B-133B-46A3-BFE3-EA3589F03EFA}" type="slidenum">
              <a:rPr lang="zh-CN" altLang="en-US"/>
              <a:pPr/>
              <a:t>12</a:t>
            </a:fld>
            <a:endParaRPr lang="en-US" altLang="zh-CN"/>
          </a:p>
        </p:txBody>
      </p:sp>
      <p:sp>
        <p:nvSpPr>
          <p:cNvPr id="9861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61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13</a:t>
            </a:r>
          </a:p>
        </p:txBody>
      </p:sp>
      <p:sp>
        <p:nvSpPr>
          <p:cNvPr id="9861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61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6118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6119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13</a:t>
            </a:r>
          </a:p>
        </p:txBody>
      </p:sp>
      <p:sp>
        <p:nvSpPr>
          <p:cNvPr id="986120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6121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6122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86123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D0B6FC-B2DB-495A-85F1-D1F8A3DDBDA2}" type="slidenum">
              <a:rPr lang="zh-CN" altLang="en-US"/>
              <a:pPr/>
              <a:t>17</a:t>
            </a:fld>
            <a:endParaRPr lang="en-US" altLang="zh-CN"/>
          </a:p>
        </p:txBody>
      </p:sp>
      <p:sp>
        <p:nvSpPr>
          <p:cNvPr id="9881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81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13</a:t>
            </a:r>
          </a:p>
        </p:txBody>
      </p:sp>
      <p:sp>
        <p:nvSpPr>
          <p:cNvPr id="9881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81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8166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8167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13</a:t>
            </a:r>
          </a:p>
        </p:txBody>
      </p:sp>
      <p:sp>
        <p:nvSpPr>
          <p:cNvPr id="988168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8169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8170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88171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3278DC-07A6-462D-9C81-46700BC479C7}" type="slidenum">
              <a:rPr lang="zh-CN" altLang="en-US"/>
              <a:pPr/>
              <a:t>18</a:t>
            </a:fld>
            <a:endParaRPr lang="en-US" altLang="zh-CN"/>
          </a:p>
        </p:txBody>
      </p:sp>
      <p:sp>
        <p:nvSpPr>
          <p:cNvPr id="103014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014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21</a:t>
            </a:r>
          </a:p>
        </p:txBody>
      </p:sp>
      <p:sp>
        <p:nvSpPr>
          <p:cNvPr id="103014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014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0150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0151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17</a:t>
            </a:r>
          </a:p>
        </p:txBody>
      </p:sp>
      <p:sp>
        <p:nvSpPr>
          <p:cNvPr id="1030152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0153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0154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30155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1DA3F5-5095-4ADF-B106-93DA4B0930C4}" type="slidenum">
              <a:rPr lang="zh-CN" altLang="en-US"/>
              <a:pPr/>
              <a:t>19</a:t>
            </a:fld>
            <a:endParaRPr lang="en-US" altLang="zh-CN"/>
          </a:p>
        </p:txBody>
      </p:sp>
      <p:sp>
        <p:nvSpPr>
          <p:cNvPr id="7557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57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5</a:t>
            </a:r>
          </a:p>
        </p:txBody>
      </p:sp>
      <p:sp>
        <p:nvSpPr>
          <p:cNvPr id="7557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57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5718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5719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5</a:t>
            </a:r>
          </a:p>
        </p:txBody>
      </p:sp>
      <p:sp>
        <p:nvSpPr>
          <p:cNvPr id="755720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5721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5722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55723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79F38F-50CD-4E2B-9362-71D1D78DCAD9}" type="slidenum">
              <a:rPr lang="zh-CN" altLang="en-US"/>
              <a:pPr/>
              <a:t>20</a:t>
            </a:fld>
            <a:endParaRPr lang="en-US" altLang="zh-CN"/>
          </a:p>
        </p:txBody>
      </p:sp>
      <p:sp>
        <p:nvSpPr>
          <p:cNvPr id="10373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73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34</a:t>
            </a:r>
          </a:p>
        </p:txBody>
      </p:sp>
      <p:sp>
        <p:nvSpPr>
          <p:cNvPr id="10373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73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7318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7319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24</a:t>
            </a:r>
          </a:p>
        </p:txBody>
      </p:sp>
      <p:sp>
        <p:nvSpPr>
          <p:cNvPr id="1037320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7321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7322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37323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FD749B-E6BF-4A04-A8A7-0C99E5FBB50A}" type="slidenum">
              <a:rPr lang="zh-CN" altLang="en-US"/>
              <a:pPr/>
              <a:t>21</a:t>
            </a:fld>
            <a:endParaRPr lang="en-US" altLang="zh-CN"/>
          </a:p>
        </p:txBody>
      </p:sp>
      <p:sp>
        <p:nvSpPr>
          <p:cNvPr id="10393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93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35</a:t>
            </a:r>
          </a:p>
        </p:txBody>
      </p:sp>
      <p:sp>
        <p:nvSpPr>
          <p:cNvPr id="10393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93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9366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9367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11</a:t>
            </a:r>
          </a:p>
        </p:txBody>
      </p:sp>
      <p:sp>
        <p:nvSpPr>
          <p:cNvPr id="1039368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9369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9370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39371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E5C6A6-87E3-498E-8952-6496389252BC}" type="slidenum">
              <a:rPr lang="zh-CN" altLang="en-US"/>
              <a:pPr/>
              <a:t>22</a:t>
            </a:fld>
            <a:endParaRPr lang="en-US" altLang="zh-CN"/>
          </a:p>
        </p:txBody>
      </p:sp>
      <p:sp>
        <p:nvSpPr>
          <p:cNvPr id="103321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321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32</a:t>
            </a:r>
          </a:p>
        </p:txBody>
      </p:sp>
      <p:sp>
        <p:nvSpPr>
          <p:cNvPr id="103322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322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3222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3223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22</a:t>
            </a:r>
          </a:p>
        </p:txBody>
      </p:sp>
      <p:sp>
        <p:nvSpPr>
          <p:cNvPr id="1033224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3225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3226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33227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73E0B5-A286-448B-B389-DD67BDB982FE}" type="slidenum">
              <a:rPr lang="zh-CN" altLang="en-US"/>
              <a:pPr/>
              <a:t>23</a:t>
            </a:fld>
            <a:endParaRPr lang="en-US" altLang="zh-CN"/>
          </a:p>
        </p:txBody>
      </p:sp>
      <p:sp>
        <p:nvSpPr>
          <p:cNvPr id="10434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34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36</a:t>
            </a:r>
          </a:p>
        </p:txBody>
      </p:sp>
      <p:sp>
        <p:nvSpPr>
          <p:cNvPr id="10434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34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3462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3463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11</a:t>
            </a:r>
          </a:p>
        </p:txBody>
      </p:sp>
      <p:sp>
        <p:nvSpPr>
          <p:cNvPr id="1043464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3465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3466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43467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1FF9E3-73DE-4C36-B0DF-E5F5E0142FE5}" type="slidenum">
              <a:rPr lang="zh-CN" altLang="en-US"/>
              <a:pPr/>
              <a:t>2</a:t>
            </a:fld>
            <a:endParaRPr lang="en-US" altLang="zh-CN"/>
          </a:p>
        </p:txBody>
      </p:sp>
      <p:sp>
        <p:nvSpPr>
          <p:cNvPr id="943106" name="Rectangle 102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3107" name="Rectangle 102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3</a:t>
            </a:r>
          </a:p>
        </p:txBody>
      </p:sp>
      <p:sp>
        <p:nvSpPr>
          <p:cNvPr id="943108" name="Rectangle 102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3109" name="Rectangle 102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3110" name="Rectangle 1030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3111" name="Rectangle 1031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4</a:t>
            </a:r>
          </a:p>
        </p:txBody>
      </p:sp>
      <p:sp>
        <p:nvSpPr>
          <p:cNvPr id="943112" name="Rectangle 1032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3113" name="Rectangle 1033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3114" name="Rectangle 1034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43115" name="Rectangle 103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BEF04A-3195-4E9C-84B0-039C06F00B60}" type="slidenum">
              <a:rPr lang="zh-CN" altLang="en-US"/>
              <a:pPr/>
              <a:t>24</a:t>
            </a:fld>
            <a:endParaRPr lang="en-US" altLang="zh-CN"/>
          </a:p>
        </p:txBody>
      </p:sp>
      <p:sp>
        <p:nvSpPr>
          <p:cNvPr id="104550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550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38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26</a:t>
            </a:r>
          </a:p>
        </p:txBody>
      </p:sp>
      <p:sp>
        <p:nvSpPr>
          <p:cNvPr id="1045512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5513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5514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45515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48139F-868F-487C-ABC7-FB05774641DA}" type="slidenum">
              <a:rPr lang="zh-CN" altLang="en-US"/>
              <a:pPr/>
              <a:t>25</a:t>
            </a:fld>
            <a:endParaRPr lang="en-US" altLang="zh-CN"/>
          </a:p>
        </p:txBody>
      </p:sp>
      <p:sp>
        <p:nvSpPr>
          <p:cNvPr id="11970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97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2F6902-E7C4-4559-AD10-28B4F5A3C62E}" type="slidenum">
              <a:rPr lang="zh-CN" altLang="en-US"/>
              <a:pPr/>
              <a:t>26</a:t>
            </a:fld>
            <a:endParaRPr lang="en-US" altLang="zh-CN"/>
          </a:p>
        </p:txBody>
      </p:sp>
      <p:sp>
        <p:nvSpPr>
          <p:cNvPr id="10608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08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38</a:t>
            </a:r>
          </a:p>
        </p:txBody>
      </p:sp>
      <p:sp>
        <p:nvSpPr>
          <p:cNvPr id="10608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08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0870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0871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26</a:t>
            </a:r>
          </a:p>
        </p:txBody>
      </p:sp>
      <p:sp>
        <p:nvSpPr>
          <p:cNvPr id="1060872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0873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0874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60875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83E321-CD11-43F4-997F-57304BF2A057}" type="slidenum">
              <a:rPr lang="zh-CN" altLang="en-US"/>
              <a:pPr/>
              <a:t>27</a:t>
            </a:fld>
            <a:endParaRPr lang="en-US" altLang="zh-CN"/>
          </a:p>
        </p:txBody>
      </p:sp>
      <p:sp>
        <p:nvSpPr>
          <p:cNvPr id="10629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29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38</a:t>
            </a:r>
          </a:p>
        </p:txBody>
      </p:sp>
      <p:sp>
        <p:nvSpPr>
          <p:cNvPr id="10629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29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2918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2919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26</a:t>
            </a:r>
          </a:p>
        </p:txBody>
      </p:sp>
      <p:sp>
        <p:nvSpPr>
          <p:cNvPr id="1062920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2921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2922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62923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620C01-F37D-4609-A4D7-238D4A01BB24}" type="slidenum">
              <a:rPr lang="zh-CN" altLang="en-US"/>
              <a:pPr/>
              <a:t>28</a:t>
            </a:fld>
            <a:endParaRPr lang="en-US" altLang="zh-CN"/>
          </a:p>
        </p:txBody>
      </p:sp>
      <p:sp>
        <p:nvSpPr>
          <p:cNvPr id="11120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1120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45</a:t>
            </a:r>
          </a:p>
        </p:txBody>
      </p:sp>
      <p:sp>
        <p:nvSpPr>
          <p:cNvPr id="11120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1120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112070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112071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26</a:t>
            </a:r>
          </a:p>
        </p:txBody>
      </p:sp>
      <p:sp>
        <p:nvSpPr>
          <p:cNvPr id="1112072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112073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112074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12075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32C063-8A03-427A-B9A7-ED9BC228BC6B}" type="slidenum">
              <a:rPr lang="zh-CN" altLang="en-US"/>
              <a:pPr/>
              <a:t>3</a:t>
            </a:fld>
            <a:endParaRPr lang="en-US" altLang="zh-CN"/>
          </a:p>
        </p:txBody>
      </p:sp>
      <p:sp>
        <p:nvSpPr>
          <p:cNvPr id="95027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027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4</a:t>
            </a:r>
          </a:p>
        </p:txBody>
      </p:sp>
      <p:sp>
        <p:nvSpPr>
          <p:cNvPr id="95027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027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0278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0279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5</a:t>
            </a:r>
          </a:p>
        </p:txBody>
      </p:sp>
      <p:sp>
        <p:nvSpPr>
          <p:cNvPr id="950280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0281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0282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50283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262954-5215-4246-9BFD-8D296CA5941C}" type="slidenum">
              <a:rPr lang="zh-CN" altLang="en-US"/>
              <a:pPr/>
              <a:t>4</a:t>
            </a:fld>
            <a:endParaRPr lang="en-US" altLang="zh-CN"/>
          </a:p>
        </p:txBody>
      </p:sp>
      <p:sp>
        <p:nvSpPr>
          <p:cNvPr id="9523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23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5</a:t>
            </a:r>
          </a:p>
        </p:txBody>
      </p:sp>
      <p:sp>
        <p:nvSpPr>
          <p:cNvPr id="9523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23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2326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2327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5</a:t>
            </a:r>
          </a:p>
        </p:txBody>
      </p:sp>
      <p:sp>
        <p:nvSpPr>
          <p:cNvPr id="952328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2329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2330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52331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AC507F-A11A-48DD-81A1-24665C71A92B}" type="slidenum">
              <a:rPr lang="zh-CN" altLang="en-US"/>
              <a:pPr/>
              <a:t>5</a:t>
            </a:fld>
            <a:endParaRPr lang="en-US" altLang="zh-CN"/>
          </a:p>
        </p:txBody>
      </p:sp>
      <p:sp>
        <p:nvSpPr>
          <p:cNvPr id="95437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437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6</a:t>
            </a:r>
          </a:p>
        </p:txBody>
      </p:sp>
      <p:sp>
        <p:nvSpPr>
          <p:cNvPr id="95437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437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4374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4375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9</a:t>
            </a:r>
          </a:p>
        </p:txBody>
      </p:sp>
      <p:sp>
        <p:nvSpPr>
          <p:cNvPr id="954376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4377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4378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54379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E2CFC-2F13-42BB-AA06-00AEB16018B3}" type="slidenum">
              <a:rPr lang="zh-CN" altLang="en-US"/>
              <a:pPr/>
              <a:t>6</a:t>
            </a:fld>
            <a:endParaRPr lang="en-US" altLang="zh-CN"/>
          </a:p>
        </p:txBody>
      </p:sp>
      <p:sp>
        <p:nvSpPr>
          <p:cNvPr id="9605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05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9</a:t>
            </a:r>
          </a:p>
        </p:txBody>
      </p:sp>
      <p:sp>
        <p:nvSpPr>
          <p:cNvPr id="9605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05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0518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0519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10</a:t>
            </a:r>
          </a:p>
        </p:txBody>
      </p:sp>
      <p:sp>
        <p:nvSpPr>
          <p:cNvPr id="960520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0521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0522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60523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AA97F1-7D10-4021-81E4-B2F5FBFDB2B6}" type="slidenum">
              <a:rPr lang="zh-CN" altLang="en-US"/>
              <a:pPr/>
              <a:t>7</a:t>
            </a:fld>
            <a:endParaRPr lang="en-US" altLang="zh-CN"/>
          </a:p>
        </p:txBody>
      </p:sp>
      <p:sp>
        <p:nvSpPr>
          <p:cNvPr id="9625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25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10</a:t>
            </a:r>
          </a:p>
        </p:txBody>
      </p:sp>
      <p:sp>
        <p:nvSpPr>
          <p:cNvPr id="9625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25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2566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2567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11</a:t>
            </a:r>
          </a:p>
        </p:txBody>
      </p:sp>
      <p:sp>
        <p:nvSpPr>
          <p:cNvPr id="962568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2569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2570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62571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D03A4A-FD29-4351-9192-30821860F461}" type="slidenum">
              <a:rPr lang="zh-CN" altLang="en-US"/>
              <a:pPr/>
              <a:t>8</a:t>
            </a:fld>
            <a:endParaRPr lang="en-US" altLang="zh-CN"/>
          </a:p>
        </p:txBody>
      </p:sp>
      <p:sp>
        <p:nvSpPr>
          <p:cNvPr id="9584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84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8</a:t>
            </a:r>
          </a:p>
        </p:txBody>
      </p:sp>
      <p:sp>
        <p:nvSpPr>
          <p:cNvPr id="9584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84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8470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8471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6</a:t>
            </a:r>
          </a:p>
        </p:txBody>
      </p:sp>
      <p:sp>
        <p:nvSpPr>
          <p:cNvPr id="958472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8473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8474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58475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8059B-C044-4ABE-A12E-029D477B735D}" type="slidenum">
              <a:rPr lang="zh-CN" altLang="en-US"/>
              <a:pPr/>
              <a:t>9</a:t>
            </a:fld>
            <a:endParaRPr lang="en-US" altLang="zh-CN"/>
          </a:p>
        </p:txBody>
      </p:sp>
      <p:sp>
        <p:nvSpPr>
          <p:cNvPr id="96768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768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11</a:t>
            </a:r>
          </a:p>
        </p:txBody>
      </p:sp>
      <p:sp>
        <p:nvSpPr>
          <p:cNvPr id="96768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768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7686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7687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zh-CN" sz="1000" i="1">
                <a:latin typeface="Times New Roman" pitchFamily="18" charset="0"/>
              </a:rPr>
              <a:t>11</a:t>
            </a:r>
          </a:p>
        </p:txBody>
      </p:sp>
      <p:sp>
        <p:nvSpPr>
          <p:cNvPr id="967688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7689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7690" name="Rectangle 10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67691" name="Rectangle 1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46713941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59530788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381000"/>
            <a:ext cx="19812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7912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38759702"/>
      </p:ext>
    </p:extLst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9843097"/>
      </p:ext>
    </p:extLst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9B052A-4659-4E18-AC4A-BB45AD3029BF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FD09A-1B2E-4AF2-AE3B-96280099D42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5093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362A41-7C1E-4848-8AA1-35C7447B49F8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1BC47-7140-49B3-B3A0-425F99BCF503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5344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FB551F-75B7-46E9-B6A7-C0190C82D265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51C82-34A1-44E0-9556-4C546E96C40C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2589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52F36F-0BFA-427A-95CA-473FFA59241C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B3381-2A08-4CA5-A452-D4A3DF125988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2396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AA88F-2B5F-4406-B71E-671CE74EDF99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67BB2-0A6B-4856-974A-910107128850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31909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50D18D-EDFC-4530-86FC-BA75464724AE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A1E9A-2590-4F34-8A7D-7DCC0A5987F3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17096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ED7EDC-2977-4668-883A-0786C3DC3F03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F6089-AAF8-4E3B-AC7A-B379F419DA0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634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80608416"/>
      </p:ext>
    </p:extLst>
  </p:cSld>
  <p:clrMapOvr>
    <a:masterClrMapping/>
  </p:clrMapOvr>
  <p:transition spd="med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C3AF83-55B0-4789-A8D9-C5D7023F373F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E929A-25C1-423F-B122-C65D2621A485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8759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EF3FAB-603E-4875-B128-1897993DE334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9E550-332D-4D30-B120-F843FDEA4443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26508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6C6646-A123-4EC5-AA27-2326D1C6E251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52816-C1C5-4246-843C-D4F506EF2A50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58405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26CA3F-0BE6-41BD-8746-CD1CE572C3DC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6C8FE-AB00-4543-A3D0-B7927B646405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486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4829697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0837697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4720611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9503838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9258027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2302300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9593472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CC"/>
            </a:gs>
            <a:gs pos="100000">
              <a:srgbClr val="FFFFCC">
                <a:gamma/>
                <a:tint val="10196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139825" y="6470650"/>
            <a:ext cx="23574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096963" y="6451600"/>
            <a:ext cx="2265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7092950" y="6237288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653E9EA8-66B1-446C-A59E-0178D63F53CA}" type="datetime1">
              <a:rPr lang="zh-CN" altLang="en-US" sz="1400" b="1">
                <a:ea typeface="宋体" pitchFamily="2" charset="-122"/>
              </a:rPr>
              <a:pPr>
                <a:spcBef>
                  <a:spcPct val="50000"/>
                </a:spcBef>
              </a:pPr>
              <a:t>2020/4/6</a:t>
            </a:fld>
            <a:endParaRPr lang="en-US" altLang="zh-CN" sz="1400" b="1">
              <a:ea typeface="宋体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n"/>
        <a:tabLst>
          <a:tab pos="333375" algn="l"/>
          <a:tab pos="857250" algn="l"/>
        </a:tabLst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ä"/>
        <a:tabLst>
          <a:tab pos="333375" algn="l"/>
          <a:tab pos="857250" algn="l"/>
        </a:tabLst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tabLst>
          <a:tab pos="333375" algn="l"/>
          <a:tab pos="857250" algn="l"/>
        </a:tabLst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tabLst>
          <a:tab pos="333375" algn="l"/>
          <a:tab pos="857250" algn="l"/>
        </a:tabLst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»"/>
        <a:tabLst>
          <a:tab pos="333375" algn="l"/>
          <a:tab pos="857250" algn="l"/>
        </a:tabLst>
        <a:defRPr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»"/>
        <a:tabLst>
          <a:tab pos="333375" algn="l"/>
          <a:tab pos="857250" algn="l"/>
        </a:tabLst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»"/>
        <a:tabLst>
          <a:tab pos="333375" algn="l"/>
          <a:tab pos="857250" algn="l"/>
        </a:tabLst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»"/>
        <a:tabLst>
          <a:tab pos="333375" algn="l"/>
          <a:tab pos="857250" algn="l"/>
        </a:tabLst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»"/>
        <a:tabLst>
          <a:tab pos="333375" algn="l"/>
          <a:tab pos="857250" algn="l"/>
        </a:tabLst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15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215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  <a:ea typeface="+mn-ea"/>
              </a:defRPr>
            </a:lvl1pPr>
          </a:lstStyle>
          <a:p>
            <a:fld id="{62C62262-6405-4B16-A9BA-C257E32DAE8E}" type="datetime1">
              <a:rPr lang="zh-CN" altLang="en-US"/>
              <a:pPr/>
              <a:t>2020/4/6</a:t>
            </a:fld>
            <a:endParaRPr lang="en-US" altLang="zh-CN"/>
          </a:p>
        </p:txBody>
      </p:sp>
      <p:sp>
        <p:nvSpPr>
          <p:cNvPr id="1215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  <a:ea typeface="+mn-ea"/>
              </a:defRPr>
            </a:lvl1pPr>
          </a:lstStyle>
          <a:p>
            <a:endParaRPr lang="en-US" altLang="zh-CN"/>
          </a:p>
        </p:txBody>
      </p:sp>
      <p:sp>
        <p:nvSpPr>
          <p:cNvPr id="1215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  <a:ea typeface="+mn-ea"/>
              </a:defRPr>
            </a:lvl1pPr>
          </a:lstStyle>
          <a:p>
            <a:fld id="{B5B5C74D-EA70-4C64-AF77-185FBA26C05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hhe.com/economics/pugel12e/keygraph/graphkey1c.html##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hhe.com/economics/pugel12e/keygraph/graphkey1e.html##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619250" y="1752600"/>
            <a:ext cx="7296150" cy="1143000"/>
          </a:xfrm>
          <a:noFill/>
          <a:ln/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  <a:ea typeface="宋体" pitchFamily="2" charset="-122"/>
              </a:rPr>
              <a:t>Consumers, Producers, and the Efficiency of Markets</a:t>
            </a:r>
            <a:endParaRPr lang="en-US" altLang="zh-CN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pitchFamily="2" charset="-122"/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563938" y="6597650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2400">
              <a:ea typeface="宋体" pitchFamily="2" charset="-122"/>
            </a:endParaRP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6372225" y="5949950"/>
            <a:ext cx="201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092950" y="6165850"/>
            <a:ext cx="17287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6659563" y="6021388"/>
            <a:ext cx="2089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135688" y="6275388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6372225" y="6308725"/>
            <a:ext cx="22320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F221753E-EBAE-43E5-8635-4670DA9D91FD}" type="datetime1">
              <a:rPr lang="zh-CN" altLang="en-US" b="1">
                <a:ea typeface="宋体" pitchFamily="2" charset="-122"/>
              </a:rPr>
              <a:pPr>
                <a:spcBef>
                  <a:spcPct val="50000"/>
                </a:spcBef>
              </a:pPr>
              <a:t>2020/4/6</a:t>
            </a:fld>
            <a:endParaRPr lang="en-US" altLang="zh-CN" b="1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6" name="Rectangle 102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Measuring Consumer Surplus with the Demand Curve...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80997" name="Rectangle 1029"/>
          <p:cNvSpPr>
            <a:spLocks noChangeArrowheads="1"/>
          </p:cNvSpPr>
          <p:nvPr/>
        </p:nvSpPr>
        <p:spPr bwMode="auto">
          <a:xfrm>
            <a:off x="990600" y="1752600"/>
            <a:ext cx="965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Price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Album</a:t>
            </a:r>
          </a:p>
        </p:txBody>
      </p:sp>
      <p:sp>
        <p:nvSpPr>
          <p:cNvPr id="980998" name="Rectangle 1030"/>
          <p:cNvSpPr>
            <a:spLocks noChangeArrowheads="1"/>
          </p:cNvSpPr>
          <p:nvPr/>
        </p:nvSpPr>
        <p:spPr bwMode="auto">
          <a:xfrm>
            <a:off x="1676400" y="4248150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50</a:t>
            </a:r>
          </a:p>
        </p:txBody>
      </p:sp>
      <p:sp>
        <p:nvSpPr>
          <p:cNvPr id="980999" name="Rectangle 1031"/>
          <p:cNvSpPr>
            <a:spLocks noChangeArrowheads="1"/>
          </p:cNvSpPr>
          <p:nvPr/>
        </p:nvSpPr>
        <p:spPr bwMode="auto">
          <a:xfrm>
            <a:off x="1676400" y="3581400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70</a:t>
            </a:r>
          </a:p>
        </p:txBody>
      </p:sp>
      <p:sp>
        <p:nvSpPr>
          <p:cNvPr id="981000" name="Rectangle 1032"/>
          <p:cNvSpPr>
            <a:spLocks noChangeArrowheads="1"/>
          </p:cNvSpPr>
          <p:nvPr/>
        </p:nvSpPr>
        <p:spPr bwMode="auto">
          <a:xfrm>
            <a:off x="1676400" y="3248025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80</a:t>
            </a:r>
          </a:p>
        </p:txBody>
      </p:sp>
      <p:sp>
        <p:nvSpPr>
          <p:cNvPr id="981001" name="Rectangle 1033"/>
          <p:cNvSpPr>
            <a:spLocks noChangeArrowheads="1"/>
          </p:cNvSpPr>
          <p:nvPr/>
        </p:nvSpPr>
        <p:spPr bwMode="auto">
          <a:xfrm>
            <a:off x="1936750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0</a:t>
            </a:r>
          </a:p>
        </p:txBody>
      </p:sp>
      <p:sp>
        <p:nvSpPr>
          <p:cNvPr id="981002" name="Rectangle 1034"/>
          <p:cNvSpPr>
            <a:spLocks noChangeArrowheads="1"/>
          </p:cNvSpPr>
          <p:nvPr/>
        </p:nvSpPr>
        <p:spPr bwMode="auto">
          <a:xfrm>
            <a:off x="1295400" y="2590800"/>
            <a:ext cx="647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$100</a:t>
            </a:r>
          </a:p>
        </p:txBody>
      </p:sp>
      <p:sp>
        <p:nvSpPr>
          <p:cNvPr id="981003" name="Line 1035"/>
          <p:cNvSpPr>
            <a:spLocks noChangeShapeType="1"/>
          </p:cNvSpPr>
          <p:nvPr/>
        </p:nvSpPr>
        <p:spPr bwMode="auto">
          <a:xfrm flipH="1">
            <a:off x="2024063" y="4349750"/>
            <a:ext cx="109537" cy="1588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1004" name="Line 1036"/>
          <p:cNvSpPr>
            <a:spLocks noChangeShapeType="1"/>
          </p:cNvSpPr>
          <p:nvPr/>
        </p:nvSpPr>
        <p:spPr bwMode="auto">
          <a:xfrm flipH="1">
            <a:off x="2024063" y="3681413"/>
            <a:ext cx="109537" cy="1587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1005" name="Line 1037"/>
          <p:cNvSpPr>
            <a:spLocks noChangeShapeType="1"/>
          </p:cNvSpPr>
          <p:nvPr/>
        </p:nvSpPr>
        <p:spPr bwMode="auto">
          <a:xfrm flipH="1">
            <a:off x="2024063" y="3344863"/>
            <a:ext cx="109537" cy="1587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1006" name="Line 1038"/>
          <p:cNvSpPr>
            <a:spLocks noChangeShapeType="1"/>
          </p:cNvSpPr>
          <p:nvPr/>
        </p:nvSpPr>
        <p:spPr bwMode="auto">
          <a:xfrm flipH="1">
            <a:off x="1981200" y="2743200"/>
            <a:ext cx="109538" cy="1588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1007" name="Rectangle 1039"/>
          <p:cNvSpPr>
            <a:spLocks noChangeArrowheads="1"/>
          </p:cNvSpPr>
          <p:nvPr/>
        </p:nvSpPr>
        <p:spPr bwMode="auto">
          <a:xfrm>
            <a:off x="2722563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981008" name="Rectangle 1040"/>
          <p:cNvSpPr>
            <a:spLocks noChangeArrowheads="1"/>
          </p:cNvSpPr>
          <p:nvPr/>
        </p:nvSpPr>
        <p:spPr bwMode="auto">
          <a:xfrm>
            <a:off x="3411538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981009" name="Rectangle 1041"/>
          <p:cNvSpPr>
            <a:spLocks noChangeArrowheads="1"/>
          </p:cNvSpPr>
          <p:nvPr/>
        </p:nvSpPr>
        <p:spPr bwMode="auto">
          <a:xfrm>
            <a:off x="4100513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3</a:t>
            </a:r>
          </a:p>
        </p:txBody>
      </p:sp>
      <p:sp>
        <p:nvSpPr>
          <p:cNvPr id="981010" name="Rectangle 1042"/>
          <p:cNvSpPr>
            <a:spLocks noChangeArrowheads="1"/>
          </p:cNvSpPr>
          <p:nvPr/>
        </p:nvSpPr>
        <p:spPr bwMode="auto">
          <a:xfrm>
            <a:off x="4770438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981011" name="Line 1043"/>
          <p:cNvSpPr>
            <a:spLocks noChangeShapeType="1"/>
          </p:cNvSpPr>
          <p:nvPr/>
        </p:nvSpPr>
        <p:spPr bwMode="auto">
          <a:xfrm>
            <a:off x="2781300" y="5948363"/>
            <a:ext cx="1588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1012" name="Line 1044"/>
          <p:cNvSpPr>
            <a:spLocks noChangeShapeType="1"/>
          </p:cNvSpPr>
          <p:nvPr/>
        </p:nvSpPr>
        <p:spPr bwMode="auto">
          <a:xfrm>
            <a:off x="3452813" y="5948363"/>
            <a:ext cx="1587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1013" name="Line 1045"/>
          <p:cNvSpPr>
            <a:spLocks noChangeShapeType="1"/>
          </p:cNvSpPr>
          <p:nvPr/>
        </p:nvSpPr>
        <p:spPr bwMode="auto">
          <a:xfrm>
            <a:off x="4121150" y="5948363"/>
            <a:ext cx="1588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1014" name="Line 1046"/>
          <p:cNvSpPr>
            <a:spLocks noChangeShapeType="1"/>
          </p:cNvSpPr>
          <p:nvPr/>
        </p:nvSpPr>
        <p:spPr bwMode="auto">
          <a:xfrm>
            <a:off x="4808538" y="5948363"/>
            <a:ext cx="1587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1015" name="Rectangle 1047"/>
          <p:cNvSpPr>
            <a:spLocks noChangeArrowheads="1"/>
          </p:cNvSpPr>
          <p:nvPr/>
        </p:nvSpPr>
        <p:spPr bwMode="auto">
          <a:xfrm>
            <a:off x="6553200" y="6096000"/>
            <a:ext cx="14319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Quantity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Albums</a:t>
            </a:r>
          </a:p>
        </p:txBody>
      </p:sp>
      <p:sp>
        <p:nvSpPr>
          <p:cNvPr id="981016" name="Freeform 1048"/>
          <p:cNvSpPr>
            <a:spLocks/>
          </p:cNvSpPr>
          <p:nvPr/>
        </p:nvSpPr>
        <p:spPr bwMode="auto">
          <a:xfrm>
            <a:off x="2057400" y="2057400"/>
            <a:ext cx="5313363" cy="3998913"/>
          </a:xfrm>
          <a:custGeom>
            <a:avLst/>
            <a:gdLst>
              <a:gd name="T0" fmla="*/ 0 w 3347"/>
              <a:gd name="T1" fmla="*/ 0 h 2519"/>
              <a:gd name="T2" fmla="*/ 0 w 3347"/>
              <a:gd name="T3" fmla="*/ 2518 h 2519"/>
              <a:gd name="T4" fmla="*/ 3346 w 3347"/>
              <a:gd name="T5" fmla="*/ 2518 h 2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47" h="2519">
                <a:moveTo>
                  <a:pt x="0" y="0"/>
                </a:moveTo>
                <a:lnTo>
                  <a:pt x="0" y="2518"/>
                </a:lnTo>
                <a:lnTo>
                  <a:pt x="3346" y="2518"/>
                </a:lnTo>
              </a:path>
            </a:pathLst>
          </a:custGeom>
          <a:noFill/>
          <a:ln w="285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981017" name="Line 1049"/>
          <p:cNvSpPr>
            <a:spLocks noChangeShapeType="1"/>
          </p:cNvSpPr>
          <p:nvPr/>
        </p:nvSpPr>
        <p:spPr bwMode="auto">
          <a:xfrm>
            <a:off x="2057400" y="2743200"/>
            <a:ext cx="7620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grpSp>
        <p:nvGrpSpPr>
          <p:cNvPr id="981038" name="Group 1070"/>
          <p:cNvGrpSpPr>
            <a:grpSpLocks/>
          </p:cNvGrpSpPr>
          <p:nvPr/>
        </p:nvGrpSpPr>
        <p:grpSpPr bwMode="auto">
          <a:xfrm>
            <a:off x="2819400" y="2743200"/>
            <a:ext cx="609600" cy="609600"/>
            <a:chOff x="1776" y="1728"/>
            <a:chExt cx="384" cy="384"/>
          </a:xfrm>
        </p:grpSpPr>
        <p:sp>
          <p:nvSpPr>
            <p:cNvPr id="981020" name="Line 1052"/>
            <p:cNvSpPr>
              <a:spLocks noChangeShapeType="1"/>
            </p:cNvSpPr>
            <p:nvPr/>
          </p:nvSpPr>
          <p:spPr bwMode="auto">
            <a:xfrm>
              <a:off x="1776" y="1728"/>
              <a:ext cx="0" cy="384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981021" name="Line 1053"/>
            <p:cNvSpPr>
              <a:spLocks noChangeShapeType="1"/>
            </p:cNvSpPr>
            <p:nvPr/>
          </p:nvSpPr>
          <p:spPr bwMode="auto">
            <a:xfrm>
              <a:off x="1776" y="2112"/>
              <a:ext cx="384" cy="0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981040" name="Group 1072"/>
          <p:cNvGrpSpPr>
            <a:grpSpLocks/>
          </p:cNvGrpSpPr>
          <p:nvPr/>
        </p:nvGrpSpPr>
        <p:grpSpPr bwMode="auto">
          <a:xfrm>
            <a:off x="3429000" y="3352800"/>
            <a:ext cx="685800" cy="381000"/>
            <a:chOff x="2160" y="2112"/>
            <a:chExt cx="432" cy="240"/>
          </a:xfrm>
        </p:grpSpPr>
        <p:sp>
          <p:nvSpPr>
            <p:cNvPr id="981022" name="Line 1054"/>
            <p:cNvSpPr>
              <a:spLocks noChangeShapeType="1"/>
            </p:cNvSpPr>
            <p:nvPr/>
          </p:nvSpPr>
          <p:spPr bwMode="auto">
            <a:xfrm>
              <a:off x="2160" y="2112"/>
              <a:ext cx="0" cy="240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981023" name="Line 1055"/>
            <p:cNvSpPr>
              <a:spLocks noChangeShapeType="1"/>
            </p:cNvSpPr>
            <p:nvPr/>
          </p:nvSpPr>
          <p:spPr bwMode="auto">
            <a:xfrm>
              <a:off x="2160" y="2352"/>
              <a:ext cx="432" cy="0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981042" name="Group 1074"/>
          <p:cNvGrpSpPr>
            <a:grpSpLocks/>
          </p:cNvGrpSpPr>
          <p:nvPr/>
        </p:nvGrpSpPr>
        <p:grpSpPr bwMode="auto">
          <a:xfrm>
            <a:off x="4114800" y="3733800"/>
            <a:ext cx="685800" cy="609600"/>
            <a:chOff x="2592" y="2352"/>
            <a:chExt cx="432" cy="384"/>
          </a:xfrm>
        </p:grpSpPr>
        <p:sp>
          <p:nvSpPr>
            <p:cNvPr id="981024" name="Line 1056"/>
            <p:cNvSpPr>
              <a:spLocks noChangeShapeType="1"/>
            </p:cNvSpPr>
            <p:nvPr/>
          </p:nvSpPr>
          <p:spPr bwMode="auto">
            <a:xfrm>
              <a:off x="2592" y="2352"/>
              <a:ext cx="0" cy="384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981025" name="Line 1057"/>
            <p:cNvSpPr>
              <a:spLocks noChangeShapeType="1"/>
            </p:cNvSpPr>
            <p:nvPr/>
          </p:nvSpPr>
          <p:spPr bwMode="auto">
            <a:xfrm>
              <a:off x="2592" y="2736"/>
              <a:ext cx="432" cy="0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981037" name="Group 1069"/>
          <p:cNvGrpSpPr>
            <a:grpSpLocks/>
          </p:cNvGrpSpPr>
          <p:nvPr/>
        </p:nvGrpSpPr>
        <p:grpSpPr bwMode="auto">
          <a:xfrm>
            <a:off x="2819400" y="2514600"/>
            <a:ext cx="4016375" cy="304800"/>
            <a:chOff x="1776" y="1584"/>
            <a:chExt cx="2530" cy="192"/>
          </a:xfrm>
        </p:grpSpPr>
        <p:sp>
          <p:nvSpPr>
            <p:cNvPr id="981027" name="Rectangle 1059"/>
            <p:cNvSpPr>
              <a:spLocks noChangeArrowheads="1"/>
            </p:cNvSpPr>
            <p:nvPr/>
          </p:nvSpPr>
          <p:spPr bwMode="auto">
            <a:xfrm>
              <a:off x="2304" y="1584"/>
              <a:ext cx="20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98500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954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0939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90825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2480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7052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1624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6196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John’s willingness to pay</a:t>
              </a:r>
            </a:p>
          </p:txBody>
        </p:sp>
        <p:sp>
          <p:nvSpPr>
            <p:cNvPr id="981028" name="Line 1060"/>
            <p:cNvSpPr>
              <a:spLocks noChangeShapeType="1"/>
            </p:cNvSpPr>
            <p:nvPr/>
          </p:nvSpPr>
          <p:spPr bwMode="auto">
            <a:xfrm flipH="1">
              <a:off x="1776" y="1680"/>
              <a:ext cx="48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981039" name="Group 1071"/>
          <p:cNvGrpSpPr>
            <a:grpSpLocks/>
          </p:cNvGrpSpPr>
          <p:nvPr/>
        </p:nvGrpSpPr>
        <p:grpSpPr bwMode="auto">
          <a:xfrm>
            <a:off x="3429000" y="3048000"/>
            <a:ext cx="3965575" cy="304800"/>
            <a:chOff x="2160" y="1920"/>
            <a:chExt cx="2498" cy="192"/>
          </a:xfrm>
        </p:grpSpPr>
        <p:sp>
          <p:nvSpPr>
            <p:cNvPr id="981029" name="Rectangle 1061"/>
            <p:cNvSpPr>
              <a:spLocks noChangeArrowheads="1"/>
            </p:cNvSpPr>
            <p:nvPr/>
          </p:nvSpPr>
          <p:spPr bwMode="auto">
            <a:xfrm>
              <a:off x="2688" y="1920"/>
              <a:ext cx="197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98500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954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0939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90825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2480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7052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1624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6196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Paul’s willingness to pay</a:t>
              </a:r>
            </a:p>
          </p:txBody>
        </p:sp>
        <p:sp>
          <p:nvSpPr>
            <p:cNvPr id="981030" name="Line 1062"/>
            <p:cNvSpPr>
              <a:spLocks noChangeShapeType="1"/>
            </p:cNvSpPr>
            <p:nvPr/>
          </p:nvSpPr>
          <p:spPr bwMode="auto">
            <a:xfrm flipH="1">
              <a:off x="2160" y="2016"/>
              <a:ext cx="48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981041" name="Group 1073"/>
          <p:cNvGrpSpPr>
            <a:grpSpLocks/>
          </p:cNvGrpSpPr>
          <p:nvPr/>
        </p:nvGrpSpPr>
        <p:grpSpPr bwMode="auto">
          <a:xfrm>
            <a:off x="4038600" y="3505200"/>
            <a:ext cx="4402138" cy="304800"/>
            <a:chOff x="2544" y="2208"/>
            <a:chExt cx="2773" cy="192"/>
          </a:xfrm>
        </p:grpSpPr>
        <p:sp>
          <p:nvSpPr>
            <p:cNvPr id="981031" name="Rectangle 1063"/>
            <p:cNvSpPr>
              <a:spLocks noChangeArrowheads="1"/>
            </p:cNvSpPr>
            <p:nvPr/>
          </p:nvSpPr>
          <p:spPr bwMode="auto">
            <a:xfrm>
              <a:off x="3120" y="2208"/>
              <a:ext cx="2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98500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954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0939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90825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2480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7052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1624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6196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George’s willingness to pay</a:t>
              </a:r>
            </a:p>
          </p:txBody>
        </p:sp>
        <p:sp>
          <p:nvSpPr>
            <p:cNvPr id="981032" name="Line 1064"/>
            <p:cNvSpPr>
              <a:spLocks noChangeShapeType="1"/>
            </p:cNvSpPr>
            <p:nvPr/>
          </p:nvSpPr>
          <p:spPr bwMode="auto">
            <a:xfrm flipH="1">
              <a:off x="2544" y="2304"/>
              <a:ext cx="528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981043" name="Group 1075"/>
          <p:cNvGrpSpPr>
            <a:grpSpLocks/>
          </p:cNvGrpSpPr>
          <p:nvPr/>
        </p:nvGrpSpPr>
        <p:grpSpPr bwMode="auto">
          <a:xfrm>
            <a:off x="4800600" y="4038600"/>
            <a:ext cx="4071938" cy="304800"/>
            <a:chOff x="3024" y="2544"/>
            <a:chExt cx="2565" cy="192"/>
          </a:xfrm>
        </p:grpSpPr>
        <p:sp>
          <p:nvSpPr>
            <p:cNvPr id="981033" name="Rectangle 1065"/>
            <p:cNvSpPr>
              <a:spLocks noChangeArrowheads="1"/>
            </p:cNvSpPr>
            <p:nvPr/>
          </p:nvSpPr>
          <p:spPr bwMode="auto">
            <a:xfrm>
              <a:off x="3504" y="2544"/>
              <a:ext cx="208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98500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954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0939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90825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2480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7052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1624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6196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Ringo’s willingness to pay</a:t>
              </a:r>
            </a:p>
          </p:txBody>
        </p:sp>
        <p:sp>
          <p:nvSpPr>
            <p:cNvPr id="981034" name="Line 1066"/>
            <p:cNvSpPr>
              <a:spLocks noChangeShapeType="1"/>
            </p:cNvSpPr>
            <p:nvPr/>
          </p:nvSpPr>
          <p:spPr bwMode="auto">
            <a:xfrm flipH="1">
              <a:off x="3024" y="2640"/>
              <a:ext cx="43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981044" name="Group 1076"/>
          <p:cNvGrpSpPr>
            <a:grpSpLocks/>
          </p:cNvGrpSpPr>
          <p:nvPr/>
        </p:nvGrpSpPr>
        <p:grpSpPr bwMode="auto">
          <a:xfrm>
            <a:off x="4800600" y="4343400"/>
            <a:ext cx="1338263" cy="1676400"/>
            <a:chOff x="3024" y="2736"/>
            <a:chExt cx="843" cy="1056"/>
          </a:xfrm>
        </p:grpSpPr>
        <p:sp>
          <p:nvSpPr>
            <p:cNvPr id="981026" name="Line 1058"/>
            <p:cNvSpPr>
              <a:spLocks noChangeShapeType="1"/>
            </p:cNvSpPr>
            <p:nvPr/>
          </p:nvSpPr>
          <p:spPr bwMode="auto">
            <a:xfrm>
              <a:off x="3024" y="2736"/>
              <a:ext cx="0" cy="1056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981035" name="Rectangle 1067"/>
            <p:cNvSpPr>
              <a:spLocks noChangeArrowheads="1"/>
            </p:cNvSpPr>
            <p:nvPr/>
          </p:nvSpPr>
          <p:spPr bwMode="auto">
            <a:xfrm>
              <a:off x="3066" y="3272"/>
              <a:ext cx="801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98500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954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0939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90825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2480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7052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1624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6196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Demand</a:t>
              </a:r>
            </a:p>
          </p:txBody>
        </p:sp>
      </p:grpSp>
      <p:sp>
        <p:nvSpPr>
          <p:cNvPr id="981045" name="Text Box 1077"/>
          <p:cNvSpPr txBox="1">
            <a:spLocks noChangeArrowheads="1"/>
          </p:cNvSpPr>
          <p:nvPr/>
        </p:nvSpPr>
        <p:spPr bwMode="auto">
          <a:xfrm>
            <a:off x="1619250" y="6553200"/>
            <a:ext cx="2744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 7, figure1, page 109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1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81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81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8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8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8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8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8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8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8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8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8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8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8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8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8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8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8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8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81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81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8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8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81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81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8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8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8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8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8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8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8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8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10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Measuring Consumer Surplus with the Demand Curve...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83045" name="Rectangle 5"/>
          <p:cNvSpPr>
            <a:spLocks noChangeArrowheads="1"/>
          </p:cNvSpPr>
          <p:nvPr/>
        </p:nvSpPr>
        <p:spPr bwMode="auto">
          <a:xfrm>
            <a:off x="990600" y="1752600"/>
            <a:ext cx="965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Price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Album</a:t>
            </a:r>
          </a:p>
        </p:txBody>
      </p:sp>
      <p:sp>
        <p:nvSpPr>
          <p:cNvPr id="983046" name="Rectangle 6"/>
          <p:cNvSpPr>
            <a:spLocks noChangeArrowheads="1"/>
          </p:cNvSpPr>
          <p:nvPr/>
        </p:nvSpPr>
        <p:spPr bwMode="auto">
          <a:xfrm>
            <a:off x="1676400" y="4248150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50</a:t>
            </a:r>
          </a:p>
        </p:txBody>
      </p:sp>
      <p:sp>
        <p:nvSpPr>
          <p:cNvPr id="983047" name="Rectangle 7"/>
          <p:cNvSpPr>
            <a:spLocks noChangeArrowheads="1"/>
          </p:cNvSpPr>
          <p:nvPr/>
        </p:nvSpPr>
        <p:spPr bwMode="auto">
          <a:xfrm>
            <a:off x="1676400" y="3581400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70</a:t>
            </a:r>
          </a:p>
        </p:txBody>
      </p:sp>
      <p:sp>
        <p:nvSpPr>
          <p:cNvPr id="983048" name="Rectangle 8"/>
          <p:cNvSpPr>
            <a:spLocks noChangeArrowheads="1"/>
          </p:cNvSpPr>
          <p:nvPr/>
        </p:nvSpPr>
        <p:spPr bwMode="auto">
          <a:xfrm>
            <a:off x="1676400" y="3248025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80</a:t>
            </a:r>
          </a:p>
        </p:txBody>
      </p:sp>
      <p:sp>
        <p:nvSpPr>
          <p:cNvPr id="983049" name="Rectangle 9"/>
          <p:cNvSpPr>
            <a:spLocks noChangeArrowheads="1"/>
          </p:cNvSpPr>
          <p:nvPr/>
        </p:nvSpPr>
        <p:spPr bwMode="auto">
          <a:xfrm>
            <a:off x="1936750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0</a:t>
            </a:r>
          </a:p>
        </p:txBody>
      </p:sp>
      <p:sp>
        <p:nvSpPr>
          <p:cNvPr id="983050" name="Rectangle 10"/>
          <p:cNvSpPr>
            <a:spLocks noChangeArrowheads="1"/>
          </p:cNvSpPr>
          <p:nvPr/>
        </p:nvSpPr>
        <p:spPr bwMode="auto">
          <a:xfrm>
            <a:off x="1295400" y="2590800"/>
            <a:ext cx="647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$100</a:t>
            </a:r>
          </a:p>
        </p:txBody>
      </p:sp>
      <p:sp>
        <p:nvSpPr>
          <p:cNvPr id="983051" name="Line 11"/>
          <p:cNvSpPr>
            <a:spLocks noChangeShapeType="1"/>
          </p:cNvSpPr>
          <p:nvPr/>
        </p:nvSpPr>
        <p:spPr bwMode="auto">
          <a:xfrm flipH="1">
            <a:off x="2024063" y="4349750"/>
            <a:ext cx="109537" cy="1588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52" name="Line 12"/>
          <p:cNvSpPr>
            <a:spLocks noChangeShapeType="1"/>
          </p:cNvSpPr>
          <p:nvPr/>
        </p:nvSpPr>
        <p:spPr bwMode="auto">
          <a:xfrm flipH="1">
            <a:off x="2024063" y="3681413"/>
            <a:ext cx="109537" cy="1587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53" name="Line 13"/>
          <p:cNvSpPr>
            <a:spLocks noChangeShapeType="1"/>
          </p:cNvSpPr>
          <p:nvPr/>
        </p:nvSpPr>
        <p:spPr bwMode="auto">
          <a:xfrm flipH="1">
            <a:off x="2024063" y="3344863"/>
            <a:ext cx="109537" cy="1587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54" name="Line 14"/>
          <p:cNvSpPr>
            <a:spLocks noChangeShapeType="1"/>
          </p:cNvSpPr>
          <p:nvPr/>
        </p:nvSpPr>
        <p:spPr bwMode="auto">
          <a:xfrm flipH="1">
            <a:off x="1981200" y="2743200"/>
            <a:ext cx="109538" cy="1588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55" name="Rectangle 15"/>
          <p:cNvSpPr>
            <a:spLocks noChangeArrowheads="1"/>
          </p:cNvSpPr>
          <p:nvPr/>
        </p:nvSpPr>
        <p:spPr bwMode="auto">
          <a:xfrm>
            <a:off x="2722563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983056" name="Rectangle 16"/>
          <p:cNvSpPr>
            <a:spLocks noChangeArrowheads="1"/>
          </p:cNvSpPr>
          <p:nvPr/>
        </p:nvSpPr>
        <p:spPr bwMode="auto">
          <a:xfrm>
            <a:off x="3411538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983057" name="Rectangle 17"/>
          <p:cNvSpPr>
            <a:spLocks noChangeArrowheads="1"/>
          </p:cNvSpPr>
          <p:nvPr/>
        </p:nvSpPr>
        <p:spPr bwMode="auto">
          <a:xfrm>
            <a:off x="4100513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3</a:t>
            </a:r>
          </a:p>
        </p:txBody>
      </p:sp>
      <p:sp>
        <p:nvSpPr>
          <p:cNvPr id="983058" name="Rectangle 18"/>
          <p:cNvSpPr>
            <a:spLocks noChangeArrowheads="1"/>
          </p:cNvSpPr>
          <p:nvPr/>
        </p:nvSpPr>
        <p:spPr bwMode="auto">
          <a:xfrm>
            <a:off x="4770438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983059" name="Line 19"/>
          <p:cNvSpPr>
            <a:spLocks noChangeShapeType="1"/>
          </p:cNvSpPr>
          <p:nvPr/>
        </p:nvSpPr>
        <p:spPr bwMode="auto">
          <a:xfrm>
            <a:off x="2781300" y="5948363"/>
            <a:ext cx="1588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60" name="Line 20"/>
          <p:cNvSpPr>
            <a:spLocks noChangeShapeType="1"/>
          </p:cNvSpPr>
          <p:nvPr/>
        </p:nvSpPr>
        <p:spPr bwMode="auto">
          <a:xfrm>
            <a:off x="3452813" y="5948363"/>
            <a:ext cx="1587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61" name="Line 21"/>
          <p:cNvSpPr>
            <a:spLocks noChangeShapeType="1"/>
          </p:cNvSpPr>
          <p:nvPr/>
        </p:nvSpPr>
        <p:spPr bwMode="auto">
          <a:xfrm>
            <a:off x="4121150" y="5948363"/>
            <a:ext cx="1588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62" name="Line 22"/>
          <p:cNvSpPr>
            <a:spLocks noChangeShapeType="1"/>
          </p:cNvSpPr>
          <p:nvPr/>
        </p:nvSpPr>
        <p:spPr bwMode="auto">
          <a:xfrm>
            <a:off x="4808538" y="5948363"/>
            <a:ext cx="1587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63" name="Rectangle 23"/>
          <p:cNvSpPr>
            <a:spLocks noChangeArrowheads="1"/>
          </p:cNvSpPr>
          <p:nvPr/>
        </p:nvSpPr>
        <p:spPr bwMode="auto">
          <a:xfrm>
            <a:off x="6553200" y="6096000"/>
            <a:ext cx="14319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Quantity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Albums</a:t>
            </a:r>
          </a:p>
        </p:txBody>
      </p:sp>
      <p:sp>
        <p:nvSpPr>
          <p:cNvPr id="983064" name="Freeform 24"/>
          <p:cNvSpPr>
            <a:spLocks/>
          </p:cNvSpPr>
          <p:nvPr/>
        </p:nvSpPr>
        <p:spPr bwMode="auto">
          <a:xfrm>
            <a:off x="2057400" y="2057400"/>
            <a:ext cx="5313363" cy="3998913"/>
          </a:xfrm>
          <a:custGeom>
            <a:avLst/>
            <a:gdLst>
              <a:gd name="T0" fmla="*/ 0 w 3347"/>
              <a:gd name="T1" fmla="*/ 0 h 2519"/>
              <a:gd name="T2" fmla="*/ 0 w 3347"/>
              <a:gd name="T3" fmla="*/ 2518 h 2519"/>
              <a:gd name="T4" fmla="*/ 3346 w 3347"/>
              <a:gd name="T5" fmla="*/ 2518 h 2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47" h="2519">
                <a:moveTo>
                  <a:pt x="0" y="0"/>
                </a:moveTo>
                <a:lnTo>
                  <a:pt x="0" y="2518"/>
                </a:lnTo>
                <a:lnTo>
                  <a:pt x="3346" y="2518"/>
                </a:lnTo>
              </a:path>
            </a:pathLst>
          </a:custGeom>
          <a:noFill/>
          <a:ln w="285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983065" name="Line 25"/>
          <p:cNvSpPr>
            <a:spLocks noChangeShapeType="1"/>
          </p:cNvSpPr>
          <p:nvPr/>
        </p:nvSpPr>
        <p:spPr bwMode="auto">
          <a:xfrm>
            <a:off x="2057400" y="2743200"/>
            <a:ext cx="7620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66" name="Line 26"/>
          <p:cNvSpPr>
            <a:spLocks noChangeShapeType="1"/>
          </p:cNvSpPr>
          <p:nvPr/>
        </p:nvSpPr>
        <p:spPr bwMode="auto">
          <a:xfrm>
            <a:off x="2819400" y="2743200"/>
            <a:ext cx="0" cy="60960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67" name="Line 27"/>
          <p:cNvSpPr>
            <a:spLocks noChangeShapeType="1"/>
          </p:cNvSpPr>
          <p:nvPr/>
        </p:nvSpPr>
        <p:spPr bwMode="auto">
          <a:xfrm>
            <a:off x="2819400" y="3352800"/>
            <a:ext cx="6096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68" name="Line 28"/>
          <p:cNvSpPr>
            <a:spLocks noChangeShapeType="1"/>
          </p:cNvSpPr>
          <p:nvPr/>
        </p:nvSpPr>
        <p:spPr bwMode="auto">
          <a:xfrm>
            <a:off x="3429000" y="3352800"/>
            <a:ext cx="0" cy="38100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69" name="Line 29"/>
          <p:cNvSpPr>
            <a:spLocks noChangeShapeType="1"/>
          </p:cNvSpPr>
          <p:nvPr/>
        </p:nvSpPr>
        <p:spPr bwMode="auto">
          <a:xfrm>
            <a:off x="3429000" y="3733800"/>
            <a:ext cx="6858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70" name="Line 30"/>
          <p:cNvSpPr>
            <a:spLocks noChangeShapeType="1"/>
          </p:cNvSpPr>
          <p:nvPr/>
        </p:nvSpPr>
        <p:spPr bwMode="auto">
          <a:xfrm>
            <a:off x="4114800" y="3733800"/>
            <a:ext cx="0" cy="60960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71" name="Line 31"/>
          <p:cNvSpPr>
            <a:spLocks noChangeShapeType="1"/>
          </p:cNvSpPr>
          <p:nvPr/>
        </p:nvSpPr>
        <p:spPr bwMode="auto">
          <a:xfrm>
            <a:off x="4114800" y="4343400"/>
            <a:ext cx="6858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72" name="Line 32"/>
          <p:cNvSpPr>
            <a:spLocks noChangeShapeType="1"/>
          </p:cNvSpPr>
          <p:nvPr/>
        </p:nvSpPr>
        <p:spPr bwMode="auto">
          <a:xfrm>
            <a:off x="4800600" y="4343400"/>
            <a:ext cx="0" cy="167640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3081" name="Rectangle 41"/>
          <p:cNvSpPr>
            <a:spLocks noChangeArrowheads="1"/>
          </p:cNvSpPr>
          <p:nvPr/>
        </p:nvSpPr>
        <p:spPr bwMode="auto">
          <a:xfrm>
            <a:off x="4867275" y="5194300"/>
            <a:ext cx="12715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Demand</a:t>
            </a:r>
          </a:p>
        </p:txBody>
      </p:sp>
      <p:sp>
        <p:nvSpPr>
          <p:cNvPr id="983084" name="Rectangle 44"/>
          <p:cNvSpPr>
            <a:spLocks noChangeArrowheads="1"/>
          </p:cNvSpPr>
          <p:nvPr/>
        </p:nvSpPr>
        <p:spPr bwMode="auto">
          <a:xfrm>
            <a:off x="2057400" y="2743200"/>
            <a:ext cx="762000" cy="6096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grpSp>
        <p:nvGrpSpPr>
          <p:cNvPr id="983087" name="Group 47"/>
          <p:cNvGrpSpPr>
            <a:grpSpLocks/>
          </p:cNvGrpSpPr>
          <p:nvPr/>
        </p:nvGrpSpPr>
        <p:grpSpPr bwMode="auto">
          <a:xfrm>
            <a:off x="2590800" y="2819400"/>
            <a:ext cx="4994275" cy="304800"/>
            <a:chOff x="1632" y="1776"/>
            <a:chExt cx="3146" cy="192"/>
          </a:xfrm>
        </p:grpSpPr>
        <p:sp>
          <p:nvSpPr>
            <p:cNvPr id="983079" name="Rectangle 39"/>
            <p:cNvSpPr>
              <a:spLocks noChangeArrowheads="1"/>
            </p:cNvSpPr>
            <p:nvPr/>
          </p:nvSpPr>
          <p:spPr bwMode="auto">
            <a:xfrm>
              <a:off x="2304" y="1776"/>
              <a:ext cx="24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98500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954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0939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90825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2480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7052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1624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6196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John’s consumer surplus ($20)</a:t>
              </a:r>
            </a:p>
          </p:txBody>
        </p:sp>
        <p:sp>
          <p:nvSpPr>
            <p:cNvPr id="983085" name="Line 45"/>
            <p:cNvSpPr>
              <a:spLocks noChangeShapeType="1"/>
            </p:cNvSpPr>
            <p:nvPr/>
          </p:nvSpPr>
          <p:spPr bwMode="auto">
            <a:xfrm flipH="1">
              <a:off x="1632" y="1872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983086" name="Text Box 46"/>
          <p:cNvSpPr txBox="1">
            <a:spLocks noChangeArrowheads="1"/>
          </p:cNvSpPr>
          <p:nvPr/>
        </p:nvSpPr>
        <p:spPr bwMode="auto">
          <a:xfrm>
            <a:off x="3657600" y="1981200"/>
            <a:ext cx="2286000" cy="434975"/>
          </a:xfrm>
          <a:prstGeom prst="rect">
            <a:avLst/>
          </a:prstGeom>
          <a:solidFill>
            <a:schemeClr val="folHlink"/>
          </a:solidFill>
          <a:ln w="38100">
            <a:solidFill>
              <a:srgbClr val="000099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000" b="1">
                <a:ea typeface="宋体" pitchFamily="2" charset="-122"/>
              </a:rPr>
              <a:t>Price = $80</a:t>
            </a:r>
          </a:p>
        </p:txBody>
      </p:sp>
      <p:sp>
        <p:nvSpPr>
          <p:cNvPr id="983088" name="Text Box 48"/>
          <p:cNvSpPr txBox="1">
            <a:spLocks noChangeArrowheads="1"/>
          </p:cNvSpPr>
          <p:nvPr/>
        </p:nvSpPr>
        <p:spPr bwMode="auto">
          <a:xfrm>
            <a:off x="1908175" y="6553200"/>
            <a:ext cx="301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Chapter7, figure 2(a), page 110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8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8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8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8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4" grpId="0" animBg="1"/>
      <p:bldP spid="983086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Measuring Consumer Surplus with the Demand Curve...</a:t>
            </a:r>
            <a:endParaRPr lang="en-US" altLang="zh-CN" sz="3600" i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85093" name="Rectangle 5"/>
          <p:cNvSpPr>
            <a:spLocks noChangeArrowheads="1"/>
          </p:cNvSpPr>
          <p:nvPr/>
        </p:nvSpPr>
        <p:spPr bwMode="auto">
          <a:xfrm>
            <a:off x="990600" y="1752600"/>
            <a:ext cx="965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Price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Album</a:t>
            </a:r>
          </a:p>
        </p:txBody>
      </p:sp>
      <p:sp>
        <p:nvSpPr>
          <p:cNvPr id="985094" name="Rectangle 6"/>
          <p:cNvSpPr>
            <a:spLocks noChangeArrowheads="1"/>
          </p:cNvSpPr>
          <p:nvPr/>
        </p:nvSpPr>
        <p:spPr bwMode="auto">
          <a:xfrm>
            <a:off x="1676400" y="4248150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50</a:t>
            </a:r>
          </a:p>
        </p:txBody>
      </p:sp>
      <p:sp>
        <p:nvSpPr>
          <p:cNvPr id="985095" name="Rectangle 7"/>
          <p:cNvSpPr>
            <a:spLocks noChangeArrowheads="1"/>
          </p:cNvSpPr>
          <p:nvPr/>
        </p:nvSpPr>
        <p:spPr bwMode="auto">
          <a:xfrm>
            <a:off x="1676400" y="3581400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70</a:t>
            </a:r>
          </a:p>
        </p:txBody>
      </p:sp>
      <p:sp>
        <p:nvSpPr>
          <p:cNvPr id="985096" name="Rectangle 8"/>
          <p:cNvSpPr>
            <a:spLocks noChangeArrowheads="1"/>
          </p:cNvSpPr>
          <p:nvPr/>
        </p:nvSpPr>
        <p:spPr bwMode="auto">
          <a:xfrm>
            <a:off x="1676400" y="3248025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80</a:t>
            </a:r>
          </a:p>
        </p:txBody>
      </p:sp>
      <p:sp>
        <p:nvSpPr>
          <p:cNvPr id="985097" name="Rectangle 9"/>
          <p:cNvSpPr>
            <a:spLocks noChangeArrowheads="1"/>
          </p:cNvSpPr>
          <p:nvPr/>
        </p:nvSpPr>
        <p:spPr bwMode="auto">
          <a:xfrm>
            <a:off x="1936750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0</a:t>
            </a:r>
          </a:p>
        </p:txBody>
      </p:sp>
      <p:sp>
        <p:nvSpPr>
          <p:cNvPr id="985098" name="Rectangle 10"/>
          <p:cNvSpPr>
            <a:spLocks noChangeArrowheads="1"/>
          </p:cNvSpPr>
          <p:nvPr/>
        </p:nvSpPr>
        <p:spPr bwMode="auto">
          <a:xfrm>
            <a:off x="1295400" y="2590800"/>
            <a:ext cx="647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$100</a:t>
            </a:r>
          </a:p>
        </p:txBody>
      </p:sp>
      <p:sp>
        <p:nvSpPr>
          <p:cNvPr id="985099" name="Line 11"/>
          <p:cNvSpPr>
            <a:spLocks noChangeShapeType="1"/>
          </p:cNvSpPr>
          <p:nvPr/>
        </p:nvSpPr>
        <p:spPr bwMode="auto">
          <a:xfrm flipH="1">
            <a:off x="2024063" y="4349750"/>
            <a:ext cx="109537" cy="1588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00" name="Line 12"/>
          <p:cNvSpPr>
            <a:spLocks noChangeShapeType="1"/>
          </p:cNvSpPr>
          <p:nvPr/>
        </p:nvSpPr>
        <p:spPr bwMode="auto">
          <a:xfrm flipH="1">
            <a:off x="2024063" y="3681413"/>
            <a:ext cx="109537" cy="1587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01" name="Line 13"/>
          <p:cNvSpPr>
            <a:spLocks noChangeShapeType="1"/>
          </p:cNvSpPr>
          <p:nvPr/>
        </p:nvSpPr>
        <p:spPr bwMode="auto">
          <a:xfrm flipH="1">
            <a:off x="2024063" y="3344863"/>
            <a:ext cx="109537" cy="1587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02" name="Line 14"/>
          <p:cNvSpPr>
            <a:spLocks noChangeShapeType="1"/>
          </p:cNvSpPr>
          <p:nvPr/>
        </p:nvSpPr>
        <p:spPr bwMode="auto">
          <a:xfrm flipH="1">
            <a:off x="1981200" y="2743200"/>
            <a:ext cx="109538" cy="1588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03" name="Rectangle 15"/>
          <p:cNvSpPr>
            <a:spLocks noChangeArrowheads="1"/>
          </p:cNvSpPr>
          <p:nvPr/>
        </p:nvSpPr>
        <p:spPr bwMode="auto">
          <a:xfrm>
            <a:off x="2722563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985104" name="Rectangle 16"/>
          <p:cNvSpPr>
            <a:spLocks noChangeArrowheads="1"/>
          </p:cNvSpPr>
          <p:nvPr/>
        </p:nvSpPr>
        <p:spPr bwMode="auto">
          <a:xfrm>
            <a:off x="3411538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985105" name="Rectangle 17"/>
          <p:cNvSpPr>
            <a:spLocks noChangeArrowheads="1"/>
          </p:cNvSpPr>
          <p:nvPr/>
        </p:nvSpPr>
        <p:spPr bwMode="auto">
          <a:xfrm>
            <a:off x="4100513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3</a:t>
            </a:r>
          </a:p>
        </p:txBody>
      </p:sp>
      <p:sp>
        <p:nvSpPr>
          <p:cNvPr id="985106" name="Rectangle 18"/>
          <p:cNvSpPr>
            <a:spLocks noChangeArrowheads="1"/>
          </p:cNvSpPr>
          <p:nvPr/>
        </p:nvSpPr>
        <p:spPr bwMode="auto">
          <a:xfrm>
            <a:off x="4770438" y="60991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985107" name="Line 19"/>
          <p:cNvSpPr>
            <a:spLocks noChangeShapeType="1"/>
          </p:cNvSpPr>
          <p:nvPr/>
        </p:nvSpPr>
        <p:spPr bwMode="auto">
          <a:xfrm>
            <a:off x="2781300" y="5948363"/>
            <a:ext cx="1588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08" name="Line 20"/>
          <p:cNvSpPr>
            <a:spLocks noChangeShapeType="1"/>
          </p:cNvSpPr>
          <p:nvPr/>
        </p:nvSpPr>
        <p:spPr bwMode="auto">
          <a:xfrm>
            <a:off x="3452813" y="5948363"/>
            <a:ext cx="1587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09" name="Line 21"/>
          <p:cNvSpPr>
            <a:spLocks noChangeShapeType="1"/>
          </p:cNvSpPr>
          <p:nvPr/>
        </p:nvSpPr>
        <p:spPr bwMode="auto">
          <a:xfrm>
            <a:off x="4121150" y="5948363"/>
            <a:ext cx="1588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10" name="Line 22"/>
          <p:cNvSpPr>
            <a:spLocks noChangeShapeType="1"/>
          </p:cNvSpPr>
          <p:nvPr/>
        </p:nvSpPr>
        <p:spPr bwMode="auto">
          <a:xfrm>
            <a:off x="4808538" y="5948363"/>
            <a:ext cx="1587" cy="112712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11" name="Rectangle 23"/>
          <p:cNvSpPr>
            <a:spLocks noChangeArrowheads="1"/>
          </p:cNvSpPr>
          <p:nvPr/>
        </p:nvSpPr>
        <p:spPr bwMode="auto">
          <a:xfrm>
            <a:off x="6553200" y="6096000"/>
            <a:ext cx="14319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Quantity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Albums</a:t>
            </a:r>
          </a:p>
        </p:txBody>
      </p:sp>
      <p:sp>
        <p:nvSpPr>
          <p:cNvPr id="985112" name="Freeform 24"/>
          <p:cNvSpPr>
            <a:spLocks/>
          </p:cNvSpPr>
          <p:nvPr/>
        </p:nvSpPr>
        <p:spPr bwMode="auto">
          <a:xfrm>
            <a:off x="2057400" y="2057400"/>
            <a:ext cx="5313363" cy="3998913"/>
          </a:xfrm>
          <a:custGeom>
            <a:avLst/>
            <a:gdLst>
              <a:gd name="T0" fmla="*/ 0 w 3347"/>
              <a:gd name="T1" fmla="*/ 0 h 2519"/>
              <a:gd name="T2" fmla="*/ 0 w 3347"/>
              <a:gd name="T3" fmla="*/ 2518 h 2519"/>
              <a:gd name="T4" fmla="*/ 3346 w 3347"/>
              <a:gd name="T5" fmla="*/ 2518 h 2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47" h="2519">
                <a:moveTo>
                  <a:pt x="0" y="0"/>
                </a:moveTo>
                <a:lnTo>
                  <a:pt x="0" y="2518"/>
                </a:lnTo>
                <a:lnTo>
                  <a:pt x="3346" y="2518"/>
                </a:lnTo>
              </a:path>
            </a:pathLst>
          </a:custGeom>
          <a:noFill/>
          <a:ln w="285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985113" name="Line 25"/>
          <p:cNvSpPr>
            <a:spLocks noChangeShapeType="1"/>
          </p:cNvSpPr>
          <p:nvPr/>
        </p:nvSpPr>
        <p:spPr bwMode="auto">
          <a:xfrm>
            <a:off x="2057400" y="2743200"/>
            <a:ext cx="7620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14" name="Line 26"/>
          <p:cNvSpPr>
            <a:spLocks noChangeShapeType="1"/>
          </p:cNvSpPr>
          <p:nvPr/>
        </p:nvSpPr>
        <p:spPr bwMode="auto">
          <a:xfrm>
            <a:off x="2819400" y="2743200"/>
            <a:ext cx="0" cy="60960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15" name="Line 27"/>
          <p:cNvSpPr>
            <a:spLocks noChangeShapeType="1"/>
          </p:cNvSpPr>
          <p:nvPr/>
        </p:nvSpPr>
        <p:spPr bwMode="auto">
          <a:xfrm>
            <a:off x="2819400" y="3352800"/>
            <a:ext cx="6096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16" name="Line 28"/>
          <p:cNvSpPr>
            <a:spLocks noChangeShapeType="1"/>
          </p:cNvSpPr>
          <p:nvPr/>
        </p:nvSpPr>
        <p:spPr bwMode="auto">
          <a:xfrm>
            <a:off x="3429000" y="3352800"/>
            <a:ext cx="0" cy="38100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17" name="Line 29"/>
          <p:cNvSpPr>
            <a:spLocks noChangeShapeType="1"/>
          </p:cNvSpPr>
          <p:nvPr/>
        </p:nvSpPr>
        <p:spPr bwMode="auto">
          <a:xfrm>
            <a:off x="3429000" y="3733800"/>
            <a:ext cx="6858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18" name="Line 30"/>
          <p:cNvSpPr>
            <a:spLocks noChangeShapeType="1"/>
          </p:cNvSpPr>
          <p:nvPr/>
        </p:nvSpPr>
        <p:spPr bwMode="auto">
          <a:xfrm>
            <a:off x="4114800" y="3733800"/>
            <a:ext cx="0" cy="60960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19" name="Line 31"/>
          <p:cNvSpPr>
            <a:spLocks noChangeShapeType="1"/>
          </p:cNvSpPr>
          <p:nvPr/>
        </p:nvSpPr>
        <p:spPr bwMode="auto">
          <a:xfrm>
            <a:off x="4114800" y="4343400"/>
            <a:ext cx="6858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20" name="Line 32"/>
          <p:cNvSpPr>
            <a:spLocks noChangeShapeType="1"/>
          </p:cNvSpPr>
          <p:nvPr/>
        </p:nvSpPr>
        <p:spPr bwMode="auto">
          <a:xfrm>
            <a:off x="4800600" y="4343400"/>
            <a:ext cx="0" cy="167640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85122" name="Rectangle 34"/>
          <p:cNvSpPr>
            <a:spLocks noChangeArrowheads="1"/>
          </p:cNvSpPr>
          <p:nvPr/>
        </p:nvSpPr>
        <p:spPr bwMode="auto">
          <a:xfrm>
            <a:off x="4867275" y="5194300"/>
            <a:ext cx="12715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98500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954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93913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90825" defTabSz="21304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480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7052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624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619625" defTabSz="21304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Demand</a:t>
            </a:r>
          </a:p>
        </p:txBody>
      </p:sp>
      <p:sp>
        <p:nvSpPr>
          <p:cNvPr id="985124" name="Rectangle 36"/>
          <p:cNvSpPr>
            <a:spLocks noChangeArrowheads="1"/>
          </p:cNvSpPr>
          <p:nvPr/>
        </p:nvSpPr>
        <p:spPr bwMode="auto">
          <a:xfrm>
            <a:off x="2057400" y="2743200"/>
            <a:ext cx="762000" cy="9906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grpSp>
        <p:nvGrpSpPr>
          <p:cNvPr id="985134" name="Group 46"/>
          <p:cNvGrpSpPr>
            <a:grpSpLocks/>
          </p:cNvGrpSpPr>
          <p:nvPr/>
        </p:nvGrpSpPr>
        <p:grpSpPr bwMode="auto">
          <a:xfrm>
            <a:off x="2590800" y="2819400"/>
            <a:ext cx="4994275" cy="304800"/>
            <a:chOff x="1632" y="1776"/>
            <a:chExt cx="3146" cy="192"/>
          </a:xfrm>
        </p:grpSpPr>
        <p:sp>
          <p:nvSpPr>
            <p:cNvPr id="985121" name="Rectangle 33"/>
            <p:cNvSpPr>
              <a:spLocks noChangeArrowheads="1"/>
            </p:cNvSpPr>
            <p:nvPr/>
          </p:nvSpPr>
          <p:spPr bwMode="auto">
            <a:xfrm>
              <a:off x="2304" y="1776"/>
              <a:ext cx="24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98500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954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0939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90825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2480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7052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1624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6196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John’s consumer surplus ($30)</a:t>
              </a:r>
            </a:p>
          </p:txBody>
        </p:sp>
        <p:sp>
          <p:nvSpPr>
            <p:cNvPr id="985125" name="Line 37"/>
            <p:cNvSpPr>
              <a:spLocks noChangeShapeType="1"/>
            </p:cNvSpPr>
            <p:nvPr/>
          </p:nvSpPr>
          <p:spPr bwMode="auto">
            <a:xfrm flipH="1">
              <a:off x="1632" y="1872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985135" name="Group 47"/>
          <p:cNvGrpSpPr>
            <a:grpSpLocks/>
          </p:cNvGrpSpPr>
          <p:nvPr/>
        </p:nvGrpSpPr>
        <p:grpSpPr bwMode="auto">
          <a:xfrm>
            <a:off x="2057400" y="3276600"/>
            <a:ext cx="1371600" cy="457200"/>
            <a:chOff x="1296" y="2064"/>
            <a:chExt cx="864" cy="288"/>
          </a:xfrm>
        </p:grpSpPr>
        <p:sp>
          <p:nvSpPr>
            <p:cNvPr id="985126" name="Rectangle 38"/>
            <p:cNvSpPr>
              <a:spLocks noChangeArrowheads="1"/>
            </p:cNvSpPr>
            <p:nvPr/>
          </p:nvSpPr>
          <p:spPr bwMode="auto">
            <a:xfrm>
              <a:off x="1296" y="2112"/>
              <a:ext cx="864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ysDot"/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985129" name="Line 41"/>
            <p:cNvSpPr>
              <a:spLocks noChangeShapeType="1"/>
            </p:cNvSpPr>
            <p:nvPr/>
          </p:nvSpPr>
          <p:spPr bwMode="auto">
            <a:xfrm>
              <a:off x="1776" y="2064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985137" name="Group 49"/>
          <p:cNvGrpSpPr>
            <a:grpSpLocks/>
          </p:cNvGrpSpPr>
          <p:nvPr/>
        </p:nvGrpSpPr>
        <p:grpSpPr bwMode="auto">
          <a:xfrm>
            <a:off x="2438400" y="3581400"/>
            <a:ext cx="1752600" cy="1524000"/>
            <a:chOff x="1536" y="2256"/>
            <a:chExt cx="1104" cy="960"/>
          </a:xfrm>
        </p:grpSpPr>
        <p:sp>
          <p:nvSpPr>
            <p:cNvPr id="985130" name="Rectangle 42"/>
            <p:cNvSpPr>
              <a:spLocks noChangeArrowheads="1"/>
            </p:cNvSpPr>
            <p:nvPr/>
          </p:nvSpPr>
          <p:spPr bwMode="auto">
            <a:xfrm>
              <a:off x="1536" y="2640"/>
              <a:ext cx="1104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98500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954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0939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90825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2480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7052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1624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6196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Total consumer surplus ($40)</a:t>
              </a:r>
            </a:p>
          </p:txBody>
        </p:sp>
        <p:sp>
          <p:nvSpPr>
            <p:cNvPr id="985131" name="Line 43"/>
            <p:cNvSpPr>
              <a:spLocks noChangeShapeType="1"/>
            </p:cNvSpPr>
            <p:nvPr/>
          </p:nvSpPr>
          <p:spPr bwMode="auto">
            <a:xfrm flipH="1" flipV="1">
              <a:off x="1536" y="2304"/>
              <a:ext cx="14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985132" name="Line 44"/>
            <p:cNvSpPr>
              <a:spLocks noChangeShapeType="1"/>
            </p:cNvSpPr>
            <p:nvPr/>
          </p:nvSpPr>
          <p:spPr bwMode="auto">
            <a:xfrm flipV="1">
              <a:off x="1824" y="2256"/>
              <a:ext cx="144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985133" name="Text Box 45"/>
          <p:cNvSpPr txBox="1">
            <a:spLocks noChangeArrowheads="1"/>
          </p:cNvSpPr>
          <p:nvPr/>
        </p:nvSpPr>
        <p:spPr bwMode="auto">
          <a:xfrm>
            <a:off x="3962400" y="1752600"/>
            <a:ext cx="2133600" cy="43497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99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000" b="1">
                <a:ea typeface="宋体" pitchFamily="2" charset="-122"/>
              </a:rPr>
              <a:t>Price = $70</a:t>
            </a:r>
          </a:p>
        </p:txBody>
      </p:sp>
      <p:grpSp>
        <p:nvGrpSpPr>
          <p:cNvPr id="985136" name="Group 48"/>
          <p:cNvGrpSpPr>
            <a:grpSpLocks/>
          </p:cNvGrpSpPr>
          <p:nvPr/>
        </p:nvGrpSpPr>
        <p:grpSpPr bwMode="auto">
          <a:xfrm>
            <a:off x="3124200" y="3352800"/>
            <a:ext cx="4714875" cy="304800"/>
            <a:chOff x="1968" y="2112"/>
            <a:chExt cx="2970" cy="192"/>
          </a:xfrm>
        </p:grpSpPr>
        <p:sp>
          <p:nvSpPr>
            <p:cNvPr id="985127" name="Rectangle 39"/>
            <p:cNvSpPr>
              <a:spLocks noChangeArrowheads="1"/>
            </p:cNvSpPr>
            <p:nvPr/>
          </p:nvSpPr>
          <p:spPr bwMode="auto">
            <a:xfrm>
              <a:off x="2496" y="2112"/>
              <a:ext cx="244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98500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954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093913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90825" defTabSz="21304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2480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7052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1624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619625" defTabSz="21304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Paul’s consumer surplus ($10)</a:t>
              </a:r>
            </a:p>
          </p:txBody>
        </p:sp>
        <p:sp>
          <p:nvSpPr>
            <p:cNvPr id="985128" name="Line 40"/>
            <p:cNvSpPr>
              <a:spLocks noChangeShapeType="1"/>
            </p:cNvSpPr>
            <p:nvPr/>
          </p:nvSpPr>
          <p:spPr bwMode="auto">
            <a:xfrm flipH="1">
              <a:off x="1968" y="2208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985138" name="Text Box 50"/>
          <p:cNvSpPr txBox="1">
            <a:spLocks noChangeArrowheads="1"/>
          </p:cNvSpPr>
          <p:nvPr/>
        </p:nvSpPr>
        <p:spPr bwMode="auto">
          <a:xfrm>
            <a:off x="2176463" y="6446838"/>
            <a:ext cx="3019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Chapter7, figure 2(b), page 110</a:t>
            </a:r>
            <a:endParaRPr lang="zh-CN" altLang="en-US" sz="1400" b="1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8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8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8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8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8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8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124" grpId="0" animBg="1"/>
      <p:bldP spid="985133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On the following graph, which region represents consumer surplus?</a:t>
            </a:r>
            <a:r>
              <a:rPr lang="en-US" altLang="zh-CN" sz="4000">
                <a:ea typeface="宋体" pitchFamily="2" charset="-122"/>
              </a:rPr>
              <a:t> </a:t>
            </a:r>
            <a:endParaRPr lang="zh-CN" altLang="en-US" sz="4000">
              <a:ea typeface="宋体" pitchFamily="2" charset="-122"/>
            </a:endParaRPr>
          </a:p>
        </p:txBody>
      </p:sp>
      <p:pic>
        <p:nvPicPr>
          <p:cNvPr id="1207300" name="Picture 4" descr="keygraph1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989138"/>
            <a:ext cx="4775200" cy="3960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07301" name="Text Box 5"/>
          <p:cNvSpPr txBox="1">
            <a:spLocks noChangeArrowheads="1"/>
          </p:cNvSpPr>
          <p:nvPr/>
        </p:nvSpPr>
        <p:spPr bwMode="auto">
          <a:xfrm>
            <a:off x="7524750" y="2492375"/>
            <a:ext cx="431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ea typeface="宋体" pitchFamily="2" charset="-122"/>
              </a:rPr>
              <a:t>c</a:t>
            </a:r>
          </a:p>
          <a:p>
            <a:pPr>
              <a:spcBef>
                <a:spcPct val="50000"/>
              </a:spcBef>
            </a:pPr>
            <a:r>
              <a:rPr lang="en-US" altLang="zh-CN" sz="2400">
                <a:ea typeface="宋体" pitchFamily="2" charset="-122"/>
              </a:rPr>
              <a:t>g</a:t>
            </a:r>
          </a:p>
          <a:p>
            <a:pPr>
              <a:spcBef>
                <a:spcPct val="50000"/>
              </a:spcBef>
            </a:pPr>
            <a:r>
              <a:rPr lang="en-US" altLang="zh-CN" sz="2400">
                <a:ea typeface="宋体" pitchFamily="2" charset="-122"/>
              </a:rPr>
              <a:t>h</a:t>
            </a:r>
          </a:p>
        </p:txBody>
      </p:sp>
      <p:sp>
        <p:nvSpPr>
          <p:cNvPr id="1207302" name="Text Box 6"/>
          <p:cNvSpPr txBox="1">
            <a:spLocks noChangeArrowheads="1"/>
          </p:cNvSpPr>
          <p:nvPr/>
        </p:nvSpPr>
        <p:spPr bwMode="auto">
          <a:xfrm>
            <a:off x="7720013" y="2433638"/>
            <a:ext cx="236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400">
                <a:ea typeface="宋体" pitchFamily="2" charset="-122"/>
              </a:rPr>
              <a:t>?</a:t>
            </a:r>
          </a:p>
        </p:txBody>
      </p:sp>
      <p:sp>
        <p:nvSpPr>
          <p:cNvPr id="1207304" name="Text Box 8"/>
          <p:cNvSpPr txBox="1">
            <a:spLocks noChangeArrowheads="1"/>
          </p:cNvSpPr>
          <p:nvPr/>
        </p:nvSpPr>
        <p:spPr bwMode="auto">
          <a:xfrm>
            <a:off x="7812088" y="3141663"/>
            <a:ext cx="668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 sz="2400">
              <a:ea typeface="宋体" pitchFamily="2" charset="-122"/>
            </a:endParaRPr>
          </a:p>
        </p:txBody>
      </p:sp>
      <p:sp>
        <p:nvSpPr>
          <p:cNvPr id="1207305" name="Text Box 9"/>
          <p:cNvSpPr txBox="1">
            <a:spLocks noChangeArrowheads="1"/>
          </p:cNvSpPr>
          <p:nvPr/>
        </p:nvSpPr>
        <p:spPr bwMode="auto">
          <a:xfrm>
            <a:off x="7720013" y="3009900"/>
            <a:ext cx="328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>
                <a:ea typeface="宋体" pitchFamily="2" charset="-122"/>
              </a:rPr>
              <a:t>?</a:t>
            </a:r>
          </a:p>
        </p:txBody>
      </p:sp>
      <p:sp>
        <p:nvSpPr>
          <p:cNvPr id="1207307" name="Text Box 11"/>
          <p:cNvSpPr txBox="1">
            <a:spLocks noChangeArrowheads="1"/>
          </p:cNvSpPr>
          <p:nvPr/>
        </p:nvSpPr>
        <p:spPr bwMode="auto">
          <a:xfrm>
            <a:off x="7720013" y="3586163"/>
            <a:ext cx="328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>
                <a:ea typeface="宋体" pitchFamily="2" charset="-122"/>
              </a:rPr>
              <a:t>?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>Consumer Surplus Calculating from the graph</a:t>
            </a:r>
            <a:r>
              <a:rPr lang="en-US" altLang="zh-CN" sz="4000">
                <a:ea typeface="宋体" pitchFamily="2" charset="-122"/>
              </a:rPr>
              <a:t/>
            </a:r>
            <a:br>
              <a:rPr lang="en-US" altLang="zh-CN" sz="4000">
                <a:ea typeface="宋体" pitchFamily="2" charset="-122"/>
              </a:rPr>
            </a:br>
            <a:endParaRPr lang="zh-CN" altLang="en-US" sz="4000">
              <a:ea typeface="宋体" pitchFamily="2" charset="-122"/>
            </a:endParaRPr>
          </a:p>
        </p:txBody>
      </p:sp>
      <p:sp>
        <p:nvSpPr>
          <p:cNvPr id="1208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  <a:p>
            <a:endParaRPr lang="zh-CN" altLang="en-US">
              <a:ea typeface="宋体" pitchFamily="2" charset="-122"/>
            </a:endParaRPr>
          </a:p>
        </p:txBody>
      </p:sp>
      <p:pic>
        <p:nvPicPr>
          <p:cNvPr id="1208324" name="Picture 4" descr="keygraph1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557338"/>
            <a:ext cx="5472112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325" name="Text Box 5"/>
          <p:cNvSpPr txBox="1">
            <a:spLocks noChangeArrowheads="1"/>
          </p:cNvSpPr>
          <p:nvPr/>
        </p:nvSpPr>
        <p:spPr bwMode="auto">
          <a:xfrm>
            <a:off x="1023938" y="6446838"/>
            <a:ext cx="9921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fld id="{BB6E0616-EF78-4624-983B-D72DF9998058}" type="datetime1">
              <a:rPr lang="zh-CN" altLang="en-US" sz="1400">
                <a:ea typeface="宋体" pitchFamily="2" charset="-122"/>
              </a:rPr>
              <a:pPr/>
              <a:t>2020/4/6</a:t>
            </a:fld>
            <a:endParaRPr lang="en-US" altLang="zh-CN" sz="1400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843838" cy="1463675"/>
          </a:xfrm>
        </p:spPr>
        <p:txBody>
          <a:bodyPr/>
          <a:lstStyle/>
          <a:p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3200">
                <a:ea typeface="宋体" pitchFamily="2" charset="-122"/>
              </a:rPr>
              <a:t>Consumer Surplus Calculating from the graph</a:t>
            </a:r>
            <a:br>
              <a:rPr lang="en-US" altLang="zh-CN" sz="3200">
                <a:ea typeface="宋体" pitchFamily="2" charset="-122"/>
              </a:rPr>
            </a:br>
            <a:endParaRPr lang="zh-CN" altLang="en-US" sz="3200">
              <a:ea typeface="宋体" pitchFamily="2" charset="-122"/>
            </a:endParaRPr>
          </a:p>
        </p:txBody>
      </p:sp>
      <p:sp>
        <p:nvSpPr>
          <p:cNvPr id="120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zh-CN">
                <a:ea typeface="宋体" pitchFamily="2" charset="-122"/>
              </a:rPr>
              <a:t>     We can calculate the consumer surplus in this example using the information provided on the graph along with the formula for a triangle:</a:t>
            </a:r>
            <a:br>
              <a:rPr lang="en-US" altLang="zh-CN">
                <a:ea typeface="宋体" pitchFamily="2" charset="-122"/>
              </a:rPr>
            </a:br>
            <a:r>
              <a:rPr lang="en-US" altLang="zh-CN">
                <a:ea typeface="宋体" pitchFamily="2" charset="-122"/>
              </a:rPr>
              <a:t>(BASE x HEIGHT)/2 </a:t>
            </a:r>
          </a:p>
          <a:p>
            <a:pPr>
              <a:buFont typeface="Monotype Sorts" pitchFamily="2" charset="2"/>
              <a:buNone/>
            </a:pPr>
            <a:r>
              <a:rPr lang="en-US" altLang="zh-CN">
                <a:ea typeface="宋体" pitchFamily="2" charset="-122"/>
              </a:rPr>
              <a:t>      Calculate the consumer surplus and choose the correct answer below.</a:t>
            </a:r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92150"/>
            <a:ext cx="7772400" cy="1143000"/>
          </a:xfrm>
        </p:spPr>
        <p:txBody>
          <a:bodyPr/>
          <a:lstStyle/>
          <a:p>
            <a:r>
              <a:rPr lang="en-US" altLang="zh-CN" sz="3200">
                <a:ea typeface="宋体" pitchFamily="2" charset="-122"/>
              </a:rPr>
              <a:t>Consumer Surplus Calculating from the graph</a:t>
            </a:r>
            <a:br>
              <a:rPr lang="en-US" altLang="zh-CN" sz="3200">
                <a:ea typeface="宋体" pitchFamily="2" charset="-122"/>
              </a:rPr>
            </a:br>
            <a:endParaRPr lang="zh-CN" altLang="en-US" sz="3200">
              <a:ea typeface="宋体" pitchFamily="2" charset="-122"/>
            </a:endParaRPr>
          </a:p>
        </p:txBody>
      </p:sp>
      <p:sp>
        <p:nvSpPr>
          <p:cNvPr id="121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u="sng">
                <a:ea typeface="宋体" pitchFamily="2" charset="-122"/>
                <a:hlinkClick r:id="rId2"/>
              </a:rPr>
              <a:t>$32,000</a:t>
            </a:r>
            <a:endParaRPr lang="en-US" altLang="zh-CN">
              <a:ea typeface="宋体" pitchFamily="2" charset="-122"/>
            </a:endParaRPr>
          </a:p>
          <a:p>
            <a:r>
              <a:rPr lang="en-US" altLang="zh-CN" u="sng">
                <a:ea typeface="宋体" pitchFamily="2" charset="-122"/>
                <a:hlinkClick r:id="rId2"/>
              </a:rPr>
              <a:t>$40,000</a:t>
            </a:r>
            <a:endParaRPr lang="en-US" altLang="zh-CN">
              <a:ea typeface="宋体" pitchFamily="2" charset="-122"/>
            </a:endParaRPr>
          </a:p>
          <a:p>
            <a:r>
              <a:rPr lang="en-US" altLang="zh-CN" u="sng">
                <a:ea typeface="宋体" pitchFamily="2" charset="-122"/>
                <a:hlinkClick r:id="rId2"/>
              </a:rPr>
              <a:t>$64,000</a:t>
            </a:r>
            <a:endParaRPr lang="en-US" altLang="zh-CN">
              <a:ea typeface="宋体" pitchFamily="2" charset="-122"/>
            </a:endParaRPr>
          </a:p>
          <a:p>
            <a:r>
              <a:rPr lang="en-US" altLang="zh-CN" u="sng">
                <a:ea typeface="宋体" pitchFamily="2" charset="-122"/>
                <a:hlinkClick r:id="rId2"/>
              </a:rPr>
              <a:t>$80,000</a:t>
            </a:r>
            <a:endParaRPr lang="en-US" altLang="zh-CN" u="sng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1143000"/>
          </a:xfrm>
          <a:noFill/>
          <a:ln/>
        </p:spPr>
        <p:txBody>
          <a:bodyPr/>
          <a:lstStyle/>
          <a:p>
            <a:pPr algn="ctr"/>
            <a:r>
              <a:rPr lang="en-US" altLang="zh-CN" sz="3600">
                <a:ea typeface="宋体" pitchFamily="2" charset="-122"/>
              </a:rPr>
              <a:t>Measuring Consumer Surplus with the Demand Curve</a:t>
            </a:r>
            <a:endParaRPr lang="en-US" altLang="zh-CN" sz="36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87182" name="Rectangle 46"/>
          <p:cNvSpPr>
            <a:spLocks noGrp="1" noChangeArrowheads="1"/>
          </p:cNvSpPr>
          <p:nvPr>
            <p:ph type="subTitle" idx="1"/>
          </p:nvPr>
        </p:nvSpPr>
        <p:spPr>
          <a:xfrm>
            <a:off x="839788" y="2514600"/>
            <a:ext cx="7467600" cy="1905000"/>
          </a:xfrm>
          <a:noFill/>
          <a:ln w="57150">
            <a:solidFill>
              <a:srgbClr val="474A8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folHlink">
                        <a:gamma/>
                        <a:tint val="0"/>
                        <a:invGamma/>
                      </a:schemeClr>
                    </a:gs>
                    <a:gs pos="100000">
                      <a:schemeClr val="folHlink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</a:extLst>
        </p:spPr>
        <p:txBody>
          <a:bodyPr/>
          <a:lstStyle/>
          <a:p>
            <a:pPr algn="l"/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The area below the demand curve and above the price measures the consumer surplus in the market.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8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7182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163" name="Group 43"/>
          <p:cNvGrpSpPr>
            <a:grpSpLocks/>
          </p:cNvGrpSpPr>
          <p:nvPr/>
        </p:nvGrpSpPr>
        <p:grpSpPr bwMode="auto">
          <a:xfrm>
            <a:off x="1295400" y="4419600"/>
            <a:ext cx="2971800" cy="2128838"/>
            <a:chOff x="816" y="2784"/>
            <a:chExt cx="1872" cy="1341"/>
          </a:xfrm>
        </p:grpSpPr>
        <p:sp>
          <p:nvSpPr>
            <p:cNvPr id="1029141" name="Freeform 21"/>
            <p:cNvSpPr>
              <a:spLocks/>
            </p:cNvSpPr>
            <p:nvPr/>
          </p:nvSpPr>
          <p:spPr bwMode="auto">
            <a:xfrm>
              <a:off x="1074" y="2889"/>
              <a:ext cx="1445" cy="1031"/>
            </a:xfrm>
            <a:custGeom>
              <a:avLst/>
              <a:gdLst>
                <a:gd name="T0" fmla="*/ 0 w 1445"/>
                <a:gd name="T1" fmla="*/ 0 h 1031"/>
                <a:gd name="T2" fmla="*/ 1444 w 1445"/>
                <a:gd name="T3" fmla="*/ 0 h 1031"/>
                <a:gd name="T4" fmla="*/ 1444 w 1445"/>
                <a:gd name="T5" fmla="*/ 1030 h 1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5" h="1031">
                  <a:moveTo>
                    <a:pt x="0" y="0"/>
                  </a:moveTo>
                  <a:lnTo>
                    <a:pt x="1444" y="0"/>
                  </a:lnTo>
                  <a:lnTo>
                    <a:pt x="1444" y="1030"/>
                  </a:ln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029144" name="Rectangle 24"/>
            <p:cNvSpPr>
              <a:spLocks noChangeArrowheads="1"/>
            </p:cNvSpPr>
            <p:nvPr/>
          </p:nvSpPr>
          <p:spPr bwMode="auto">
            <a:xfrm>
              <a:off x="2448" y="3933"/>
              <a:ext cx="2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7787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554163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32038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10832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5655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40227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4799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9371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 i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Q</a:t>
              </a:r>
              <a:r>
                <a:rPr lang="en-US" altLang="zh-CN" sz="2000" b="1" i="1" baseline="-25000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2</a:t>
              </a:r>
            </a:p>
          </p:txBody>
        </p:sp>
        <p:sp>
          <p:nvSpPr>
            <p:cNvPr id="1029145" name="Rectangle 25"/>
            <p:cNvSpPr>
              <a:spLocks noChangeArrowheads="1"/>
            </p:cNvSpPr>
            <p:nvPr/>
          </p:nvSpPr>
          <p:spPr bwMode="auto">
            <a:xfrm>
              <a:off x="816" y="2784"/>
              <a:ext cx="1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7787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554163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32038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10832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5655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40227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4799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9371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 i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P</a:t>
              </a:r>
              <a:r>
                <a:rPr lang="en-US" altLang="zh-CN" sz="2000" b="1" i="1" baseline="-25000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2</a:t>
              </a:r>
            </a:p>
          </p:txBody>
        </p:sp>
      </p:grpSp>
      <p:sp>
        <p:nvSpPr>
          <p:cNvPr id="1029134" name="Freeform 14"/>
          <p:cNvSpPr>
            <a:spLocks/>
          </p:cNvSpPr>
          <p:nvPr/>
        </p:nvSpPr>
        <p:spPr bwMode="auto">
          <a:xfrm>
            <a:off x="1676400" y="2133600"/>
            <a:ext cx="1557338" cy="1676400"/>
          </a:xfrm>
          <a:custGeom>
            <a:avLst/>
            <a:gdLst>
              <a:gd name="T0" fmla="*/ 0 w 963"/>
              <a:gd name="T1" fmla="*/ 0 h 1045"/>
              <a:gd name="T2" fmla="*/ 0 w 963"/>
              <a:gd name="T3" fmla="*/ 1044 h 1045"/>
              <a:gd name="T4" fmla="*/ 962 w 963"/>
              <a:gd name="T5" fmla="*/ 1044 h 1045"/>
              <a:gd name="T6" fmla="*/ 0 w 963"/>
              <a:gd name="T7" fmla="*/ 0 h 1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3" h="1045">
                <a:moveTo>
                  <a:pt x="0" y="0"/>
                </a:moveTo>
                <a:lnTo>
                  <a:pt x="0" y="1044"/>
                </a:lnTo>
                <a:lnTo>
                  <a:pt x="962" y="1044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029129" name="Freeform 9"/>
          <p:cNvSpPr>
            <a:spLocks/>
          </p:cNvSpPr>
          <p:nvPr/>
        </p:nvSpPr>
        <p:spPr bwMode="auto">
          <a:xfrm>
            <a:off x="1704975" y="1795463"/>
            <a:ext cx="6084888" cy="4427537"/>
          </a:xfrm>
          <a:custGeom>
            <a:avLst/>
            <a:gdLst>
              <a:gd name="T0" fmla="*/ 0 w 3833"/>
              <a:gd name="T1" fmla="*/ 0 h 2789"/>
              <a:gd name="T2" fmla="*/ 0 w 3833"/>
              <a:gd name="T3" fmla="*/ 2788 h 2789"/>
              <a:gd name="T4" fmla="*/ 3832 w 3833"/>
              <a:gd name="T5" fmla="*/ 2788 h 27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33" h="2789">
                <a:moveTo>
                  <a:pt x="0" y="0"/>
                </a:moveTo>
                <a:lnTo>
                  <a:pt x="0" y="2788"/>
                </a:lnTo>
                <a:lnTo>
                  <a:pt x="3832" y="2788"/>
                </a:lnTo>
              </a:path>
            </a:pathLst>
          </a:custGeom>
          <a:noFill/>
          <a:ln w="285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029151" name="Freeform 31"/>
          <p:cNvSpPr>
            <a:spLocks/>
          </p:cNvSpPr>
          <p:nvPr/>
        </p:nvSpPr>
        <p:spPr bwMode="auto">
          <a:xfrm>
            <a:off x="3232150" y="3779838"/>
            <a:ext cx="766763" cy="808037"/>
          </a:xfrm>
          <a:custGeom>
            <a:avLst/>
            <a:gdLst>
              <a:gd name="T0" fmla="*/ 0 w 483"/>
              <a:gd name="T1" fmla="*/ 0 h 509"/>
              <a:gd name="T2" fmla="*/ 0 w 483"/>
              <a:gd name="T3" fmla="*/ 508 h 509"/>
              <a:gd name="T4" fmla="*/ 482 w 483"/>
              <a:gd name="T5" fmla="*/ 508 h 509"/>
              <a:gd name="T6" fmla="*/ 0 w 483"/>
              <a:gd name="T7" fmla="*/ 0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3" h="509">
                <a:moveTo>
                  <a:pt x="0" y="0"/>
                </a:moveTo>
                <a:lnTo>
                  <a:pt x="0" y="508"/>
                </a:lnTo>
                <a:lnTo>
                  <a:pt x="482" y="508"/>
                </a:lnTo>
                <a:lnTo>
                  <a:pt x="0" y="0"/>
                </a:lnTo>
              </a:path>
            </a:pathLst>
          </a:custGeom>
          <a:solidFill>
            <a:srgbClr val="9AE1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029150" name="Rectangle 30"/>
          <p:cNvSpPr>
            <a:spLocks noChangeArrowheads="1"/>
          </p:cNvSpPr>
          <p:nvPr/>
        </p:nvSpPr>
        <p:spPr bwMode="auto">
          <a:xfrm>
            <a:off x="1704975" y="3779838"/>
            <a:ext cx="1527175" cy="806450"/>
          </a:xfrm>
          <a:prstGeom prst="rect">
            <a:avLst/>
          </a:prstGeom>
          <a:solidFill>
            <a:srgbClr val="CDF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2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1143000"/>
          </a:xfrm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How the Price Affects Consumer Surplus...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29123" name="Rectangle 3"/>
          <p:cNvSpPr>
            <a:spLocks noChangeArrowheads="1"/>
          </p:cNvSpPr>
          <p:nvPr/>
        </p:nvSpPr>
        <p:spPr bwMode="auto">
          <a:xfrm>
            <a:off x="7178675" y="6243638"/>
            <a:ext cx="11033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7787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54163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32038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10832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5655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0227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4799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9371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Quantity</a:t>
            </a:r>
          </a:p>
        </p:txBody>
      </p:sp>
      <p:sp>
        <p:nvSpPr>
          <p:cNvPr id="1029124" name="Rectangle 4"/>
          <p:cNvSpPr>
            <a:spLocks noChangeArrowheads="1"/>
          </p:cNvSpPr>
          <p:nvPr/>
        </p:nvSpPr>
        <p:spPr bwMode="auto">
          <a:xfrm>
            <a:off x="838200" y="1676400"/>
            <a:ext cx="636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7787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54163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32038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10832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5655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0227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4799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9371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Price</a:t>
            </a:r>
          </a:p>
        </p:txBody>
      </p:sp>
      <p:sp>
        <p:nvSpPr>
          <p:cNvPr id="1029125" name="Rectangle 5"/>
          <p:cNvSpPr>
            <a:spLocks noChangeArrowheads="1"/>
          </p:cNvSpPr>
          <p:nvPr/>
        </p:nvSpPr>
        <p:spPr bwMode="auto">
          <a:xfrm>
            <a:off x="1511300" y="6243638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7787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54163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32038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10832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5655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0227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4799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9371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0</a:t>
            </a:r>
          </a:p>
        </p:txBody>
      </p:sp>
      <p:sp>
        <p:nvSpPr>
          <p:cNvPr id="1029126" name="Rectangle 6"/>
          <p:cNvSpPr>
            <a:spLocks noChangeArrowheads="1"/>
          </p:cNvSpPr>
          <p:nvPr/>
        </p:nvSpPr>
        <p:spPr bwMode="auto">
          <a:xfrm>
            <a:off x="5181600" y="5410200"/>
            <a:ext cx="1060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7787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54163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32038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10832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5655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0227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4799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9371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Demand</a:t>
            </a:r>
          </a:p>
        </p:txBody>
      </p:sp>
      <p:sp>
        <p:nvSpPr>
          <p:cNvPr id="1029130" name="Text Box 10"/>
          <p:cNvSpPr txBox="1">
            <a:spLocks noChangeArrowheads="1"/>
          </p:cNvSpPr>
          <p:nvPr/>
        </p:nvSpPr>
        <p:spPr bwMode="auto">
          <a:xfrm>
            <a:off x="5486400" y="0"/>
            <a:ext cx="3657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zh-CN" sz="120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029140" name="Rectangle 20"/>
          <p:cNvSpPr>
            <a:spLocks noChangeArrowheads="1"/>
          </p:cNvSpPr>
          <p:nvPr/>
        </p:nvSpPr>
        <p:spPr bwMode="auto">
          <a:xfrm>
            <a:off x="1752600" y="3048000"/>
            <a:ext cx="11430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7787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54163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32038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108325" defTabSz="2641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5655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0227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4799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937125" defTabSz="264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zh-CN" sz="17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Initial</a:t>
            </a:r>
          </a:p>
          <a:p>
            <a:pPr>
              <a:lnSpc>
                <a:spcPct val="85000"/>
              </a:lnSpc>
            </a:pPr>
            <a:r>
              <a:rPr lang="en-US" altLang="zh-CN" sz="17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consumer</a:t>
            </a:r>
          </a:p>
          <a:p>
            <a:pPr>
              <a:lnSpc>
                <a:spcPct val="85000"/>
              </a:lnSpc>
            </a:pPr>
            <a:r>
              <a:rPr lang="en-US" altLang="zh-CN" sz="17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surplus</a:t>
            </a:r>
          </a:p>
        </p:txBody>
      </p:sp>
      <p:grpSp>
        <p:nvGrpSpPr>
          <p:cNvPr id="1029161" name="Group 41"/>
          <p:cNvGrpSpPr>
            <a:grpSpLocks/>
          </p:cNvGrpSpPr>
          <p:nvPr/>
        </p:nvGrpSpPr>
        <p:grpSpPr bwMode="auto">
          <a:xfrm>
            <a:off x="1905000" y="4343400"/>
            <a:ext cx="1219200" cy="1827213"/>
            <a:chOff x="1200" y="2736"/>
            <a:chExt cx="768" cy="1151"/>
          </a:xfrm>
        </p:grpSpPr>
        <p:sp>
          <p:nvSpPr>
            <p:cNvPr id="1029152" name="Rectangle 32"/>
            <p:cNvSpPr>
              <a:spLocks noChangeArrowheads="1"/>
            </p:cNvSpPr>
            <p:nvPr/>
          </p:nvSpPr>
          <p:spPr bwMode="auto">
            <a:xfrm>
              <a:off x="1200" y="3072"/>
              <a:ext cx="768" cy="8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7787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554163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32038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10832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5655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40227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4799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9371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7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Additional consumer surplus to initial consumers</a:t>
              </a:r>
            </a:p>
          </p:txBody>
        </p:sp>
        <p:sp>
          <p:nvSpPr>
            <p:cNvPr id="1029153" name="Line 33"/>
            <p:cNvSpPr>
              <a:spLocks noChangeShapeType="1"/>
            </p:cNvSpPr>
            <p:nvPr/>
          </p:nvSpPr>
          <p:spPr bwMode="auto">
            <a:xfrm flipV="1">
              <a:off x="1584" y="2736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029162" name="Group 42"/>
          <p:cNvGrpSpPr>
            <a:grpSpLocks/>
          </p:cNvGrpSpPr>
          <p:nvPr/>
        </p:nvGrpSpPr>
        <p:grpSpPr bwMode="auto">
          <a:xfrm>
            <a:off x="3429000" y="3352800"/>
            <a:ext cx="2579688" cy="1066800"/>
            <a:chOff x="2160" y="2112"/>
            <a:chExt cx="1625" cy="672"/>
          </a:xfrm>
        </p:grpSpPr>
        <p:sp>
          <p:nvSpPr>
            <p:cNvPr id="1029154" name="Rectangle 34"/>
            <p:cNvSpPr>
              <a:spLocks noChangeArrowheads="1"/>
            </p:cNvSpPr>
            <p:nvPr/>
          </p:nvSpPr>
          <p:spPr bwMode="auto">
            <a:xfrm>
              <a:off x="2688" y="2112"/>
              <a:ext cx="1097" cy="4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7787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554163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32038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10832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5655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40227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4799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9371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7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Consumer surplus to new consumers</a:t>
              </a:r>
            </a:p>
          </p:txBody>
        </p:sp>
        <p:sp>
          <p:nvSpPr>
            <p:cNvPr id="1029155" name="Line 35"/>
            <p:cNvSpPr>
              <a:spLocks noChangeShapeType="1"/>
            </p:cNvSpPr>
            <p:nvPr/>
          </p:nvSpPr>
          <p:spPr bwMode="auto">
            <a:xfrm flipH="1">
              <a:off x="2160" y="2496"/>
              <a:ext cx="48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029158" name="Group 38"/>
          <p:cNvGrpSpPr>
            <a:grpSpLocks/>
          </p:cNvGrpSpPr>
          <p:nvPr/>
        </p:nvGrpSpPr>
        <p:grpSpPr bwMode="auto">
          <a:xfrm>
            <a:off x="1295400" y="3581400"/>
            <a:ext cx="2151063" cy="2967038"/>
            <a:chOff x="816" y="2256"/>
            <a:chExt cx="1355" cy="1869"/>
          </a:xfrm>
        </p:grpSpPr>
        <p:grpSp>
          <p:nvGrpSpPr>
            <p:cNvPr id="1029157" name="Group 37"/>
            <p:cNvGrpSpPr>
              <a:grpSpLocks/>
            </p:cNvGrpSpPr>
            <p:nvPr/>
          </p:nvGrpSpPr>
          <p:grpSpPr bwMode="auto">
            <a:xfrm>
              <a:off x="816" y="2256"/>
              <a:ext cx="1355" cy="1869"/>
              <a:chOff x="816" y="2256"/>
              <a:chExt cx="1355" cy="1869"/>
            </a:xfrm>
          </p:grpSpPr>
          <p:sp>
            <p:nvSpPr>
              <p:cNvPr id="1029128" name="Rectangle 8"/>
              <p:cNvSpPr>
                <a:spLocks noChangeArrowheads="1"/>
              </p:cNvSpPr>
              <p:nvPr/>
            </p:nvSpPr>
            <p:spPr bwMode="auto">
              <a:xfrm>
                <a:off x="1982" y="3933"/>
                <a:ext cx="189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7787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554163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2332038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310832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5655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40227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44799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9371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2000" b="1" i="1">
                    <a:solidFill>
                      <a:srgbClr val="000000"/>
                    </a:solidFill>
                    <a:latin typeface="Tahoma" pitchFamily="34" charset="0"/>
                    <a:ea typeface="宋体" pitchFamily="2" charset="-122"/>
                  </a:rPr>
                  <a:t>Q</a:t>
                </a:r>
                <a:r>
                  <a:rPr lang="en-US" altLang="zh-CN" sz="2000" b="1" i="1" baseline="-25000">
                    <a:solidFill>
                      <a:srgbClr val="000000"/>
                    </a:solidFill>
                    <a:latin typeface="Tahoma" pitchFamily="34" charset="0"/>
                    <a:ea typeface="宋体" pitchFamily="2" charset="-122"/>
                  </a:rPr>
                  <a:t>1</a:t>
                </a:r>
              </a:p>
            </p:txBody>
          </p:sp>
          <p:sp>
            <p:nvSpPr>
              <p:cNvPr id="1029131" name="Rectangle 11"/>
              <p:cNvSpPr>
                <a:spLocks noChangeArrowheads="1"/>
              </p:cNvSpPr>
              <p:nvPr/>
            </p:nvSpPr>
            <p:spPr bwMode="auto">
              <a:xfrm>
                <a:off x="816" y="2256"/>
                <a:ext cx="171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7787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554163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2332038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310832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5655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40227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44799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9371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2000" b="1" i="1">
                    <a:solidFill>
                      <a:srgbClr val="000000"/>
                    </a:solidFill>
                    <a:latin typeface="Tahoma" pitchFamily="34" charset="0"/>
                    <a:ea typeface="宋体" pitchFamily="2" charset="-122"/>
                  </a:rPr>
                  <a:t>P</a:t>
                </a:r>
                <a:r>
                  <a:rPr lang="en-US" altLang="zh-CN" sz="2000" b="1" i="1" baseline="-25000">
                    <a:solidFill>
                      <a:srgbClr val="000000"/>
                    </a:solidFill>
                    <a:latin typeface="Tahoma" pitchFamily="34" charset="0"/>
                    <a:ea typeface="宋体" pitchFamily="2" charset="-122"/>
                  </a:rPr>
                  <a:t>1</a:t>
                </a:r>
              </a:p>
            </p:txBody>
          </p:sp>
          <p:sp>
            <p:nvSpPr>
              <p:cNvPr id="1029139" name="Freeform 19"/>
              <p:cNvSpPr>
                <a:spLocks/>
              </p:cNvSpPr>
              <p:nvPr/>
            </p:nvSpPr>
            <p:spPr bwMode="auto">
              <a:xfrm>
                <a:off x="1074" y="2381"/>
                <a:ext cx="963" cy="1539"/>
              </a:xfrm>
              <a:custGeom>
                <a:avLst/>
                <a:gdLst>
                  <a:gd name="T0" fmla="*/ 0 w 963"/>
                  <a:gd name="T1" fmla="*/ 0 h 1539"/>
                  <a:gd name="T2" fmla="*/ 962 w 963"/>
                  <a:gd name="T3" fmla="*/ 0 h 1539"/>
                  <a:gd name="T4" fmla="*/ 962 w 963"/>
                  <a:gd name="T5" fmla="*/ 1538 h 1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3" h="1539">
                    <a:moveTo>
                      <a:pt x="0" y="0"/>
                    </a:moveTo>
                    <a:lnTo>
                      <a:pt x="962" y="0"/>
                    </a:lnTo>
                    <a:lnTo>
                      <a:pt x="962" y="1538"/>
                    </a:lnTo>
                  </a:path>
                </a:pathLst>
              </a:custGeom>
              <a:noFill/>
              <a:ln w="38100" cap="flat" cmpd="sng">
                <a:solidFill>
                  <a:srgbClr val="FC0128"/>
                </a:solidFill>
                <a:prstDash val="sysDot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</p:grpSp>
        <p:sp>
          <p:nvSpPr>
            <p:cNvPr id="1029132" name="Freeform 12"/>
            <p:cNvSpPr>
              <a:spLocks/>
            </p:cNvSpPr>
            <p:nvPr/>
          </p:nvSpPr>
          <p:spPr bwMode="auto">
            <a:xfrm>
              <a:off x="1047" y="2340"/>
              <a:ext cx="71" cy="69"/>
            </a:xfrm>
            <a:custGeom>
              <a:avLst/>
              <a:gdLst>
                <a:gd name="T0" fmla="*/ 27 w 71"/>
                <a:gd name="T1" fmla="*/ 68 h 69"/>
                <a:gd name="T2" fmla="*/ 56 w 71"/>
                <a:gd name="T3" fmla="*/ 68 h 69"/>
                <a:gd name="T4" fmla="*/ 56 w 71"/>
                <a:gd name="T5" fmla="*/ 54 h 69"/>
                <a:gd name="T6" fmla="*/ 70 w 71"/>
                <a:gd name="T7" fmla="*/ 41 h 69"/>
                <a:gd name="T8" fmla="*/ 56 w 71"/>
                <a:gd name="T9" fmla="*/ 14 h 69"/>
                <a:gd name="T10" fmla="*/ 56 w 71"/>
                <a:gd name="T11" fmla="*/ 0 h 69"/>
                <a:gd name="T12" fmla="*/ 27 w 71"/>
                <a:gd name="T13" fmla="*/ 0 h 69"/>
                <a:gd name="T14" fmla="*/ 14 w 71"/>
                <a:gd name="T15" fmla="*/ 0 h 69"/>
                <a:gd name="T16" fmla="*/ 0 w 71"/>
                <a:gd name="T17" fmla="*/ 14 h 69"/>
                <a:gd name="T18" fmla="*/ 0 w 71"/>
                <a:gd name="T19" fmla="*/ 41 h 69"/>
                <a:gd name="T20" fmla="*/ 0 w 71"/>
                <a:gd name="T21" fmla="*/ 54 h 69"/>
                <a:gd name="T22" fmla="*/ 14 w 71"/>
                <a:gd name="T23" fmla="*/ 68 h 69"/>
                <a:gd name="T24" fmla="*/ 27 w 71"/>
                <a:gd name="T25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1" h="69">
                  <a:moveTo>
                    <a:pt x="27" y="68"/>
                  </a:moveTo>
                  <a:lnTo>
                    <a:pt x="56" y="68"/>
                  </a:lnTo>
                  <a:lnTo>
                    <a:pt x="56" y="54"/>
                  </a:lnTo>
                  <a:lnTo>
                    <a:pt x="70" y="41"/>
                  </a:lnTo>
                  <a:lnTo>
                    <a:pt x="56" y="14"/>
                  </a:lnTo>
                  <a:lnTo>
                    <a:pt x="56" y="0"/>
                  </a:lnTo>
                  <a:lnTo>
                    <a:pt x="27" y="0"/>
                  </a:lnTo>
                  <a:lnTo>
                    <a:pt x="14" y="0"/>
                  </a:lnTo>
                  <a:lnTo>
                    <a:pt x="0" y="14"/>
                  </a:lnTo>
                  <a:lnTo>
                    <a:pt x="0" y="41"/>
                  </a:lnTo>
                  <a:lnTo>
                    <a:pt x="0" y="54"/>
                  </a:lnTo>
                  <a:lnTo>
                    <a:pt x="14" y="68"/>
                  </a:lnTo>
                  <a:lnTo>
                    <a:pt x="27" y="6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</p:grpSp>
      <p:sp>
        <p:nvSpPr>
          <p:cNvPr id="1029135" name="Line 15"/>
          <p:cNvSpPr>
            <a:spLocks noChangeShapeType="1"/>
          </p:cNvSpPr>
          <p:nvPr/>
        </p:nvSpPr>
        <p:spPr bwMode="auto">
          <a:xfrm>
            <a:off x="1712913" y="2130425"/>
            <a:ext cx="3786187" cy="407035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grpSp>
        <p:nvGrpSpPr>
          <p:cNvPr id="1029165" name="Group 45"/>
          <p:cNvGrpSpPr>
            <a:grpSpLocks/>
          </p:cNvGrpSpPr>
          <p:nvPr/>
        </p:nvGrpSpPr>
        <p:grpSpPr bwMode="auto">
          <a:xfrm>
            <a:off x="1676400" y="4367213"/>
            <a:ext cx="2554288" cy="523875"/>
            <a:chOff x="1056" y="2751"/>
            <a:chExt cx="1609" cy="330"/>
          </a:xfrm>
        </p:grpSpPr>
        <p:sp>
          <p:nvSpPr>
            <p:cNvPr id="1029143" name="Freeform 23"/>
            <p:cNvSpPr>
              <a:spLocks/>
            </p:cNvSpPr>
            <p:nvPr/>
          </p:nvSpPr>
          <p:spPr bwMode="auto">
            <a:xfrm>
              <a:off x="1056" y="2859"/>
              <a:ext cx="69" cy="69"/>
            </a:xfrm>
            <a:custGeom>
              <a:avLst/>
              <a:gdLst>
                <a:gd name="T0" fmla="*/ 27 w 69"/>
                <a:gd name="T1" fmla="*/ 68 h 69"/>
                <a:gd name="T2" fmla="*/ 54 w 69"/>
                <a:gd name="T3" fmla="*/ 68 h 69"/>
                <a:gd name="T4" fmla="*/ 54 w 69"/>
                <a:gd name="T5" fmla="*/ 54 h 69"/>
                <a:gd name="T6" fmla="*/ 68 w 69"/>
                <a:gd name="T7" fmla="*/ 41 h 69"/>
                <a:gd name="T8" fmla="*/ 54 w 69"/>
                <a:gd name="T9" fmla="*/ 14 h 69"/>
                <a:gd name="T10" fmla="*/ 54 w 69"/>
                <a:gd name="T11" fmla="*/ 0 h 69"/>
                <a:gd name="T12" fmla="*/ 27 w 69"/>
                <a:gd name="T13" fmla="*/ 0 h 69"/>
                <a:gd name="T14" fmla="*/ 14 w 69"/>
                <a:gd name="T15" fmla="*/ 0 h 69"/>
                <a:gd name="T16" fmla="*/ 0 w 69"/>
                <a:gd name="T17" fmla="*/ 14 h 69"/>
                <a:gd name="T18" fmla="*/ 0 w 69"/>
                <a:gd name="T19" fmla="*/ 41 h 69"/>
                <a:gd name="T20" fmla="*/ 0 w 69"/>
                <a:gd name="T21" fmla="*/ 54 h 69"/>
                <a:gd name="T22" fmla="*/ 14 w 69"/>
                <a:gd name="T23" fmla="*/ 68 h 69"/>
                <a:gd name="T24" fmla="*/ 27 w 69"/>
                <a:gd name="T25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9" h="69">
                  <a:moveTo>
                    <a:pt x="27" y="68"/>
                  </a:moveTo>
                  <a:lnTo>
                    <a:pt x="54" y="68"/>
                  </a:lnTo>
                  <a:lnTo>
                    <a:pt x="54" y="54"/>
                  </a:lnTo>
                  <a:lnTo>
                    <a:pt x="68" y="41"/>
                  </a:lnTo>
                  <a:lnTo>
                    <a:pt x="54" y="14"/>
                  </a:lnTo>
                  <a:lnTo>
                    <a:pt x="54" y="0"/>
                  </a:lnTo>
                  <a:lnTo>
                    <a:pt x="27" y="0"/>
                  </a:lnTo>
                  <a:lnTo>
                    <a:pt x="14" y="0"/>
                  </a:lnTo>
                  <a:lnTo>
                    <a:pt x="0" y="14"/>
                  </a:lnTo>
                  <a:lnTo>
                    <a:pt x="0" y="41"/>
                  </a:lnTo>
                  <a:lnTo>
                    <a:pt x="0" y="54"/>
                  </a:lnTo>
                  <a:lnTo>
                    <a:pt x="14" y="68"/>
                  </a:lnTo>
                  <a:lnTo>
                    <a:pt x="27" y="6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  <p:grpSp>
          <p:nvGrpSpPr>
            <p:cNvPr id="1029164" name="Group 44"/>
            <p:cNvGrpSpPr>
              <a:grpSpLocks/>
            </p:cNvGrpSpPr>
            <p:nvPr/>
          </p:nvGrpSpPr>
          <p:grpSpPr bwMode="auto">
            <a:xfrm>
              <a:off x="1130" y="2751"/>
              <a:ext cx="1535" cy="330"/>
              <a:chOff x="1130" y="2751"/>
              <a:chExt cx="1535" cy="330"/>
            </a:xfrm>
          </p:grpSpPr>
          <p:sp>
            <p:nvSpPr>
              <p:cNvPr id="1029147" name="Rectangle 27"/>
              <p:cNvSpPr>
                <a:spLocks noChangeArrowheads="1"/>
              </p:cNvSpPr>
              <p:nvPr/>
            </p:nvSpPr>
            <p:spPr bwMode="auto">
              <a:xfrm>
                <a:off x="1130" y="2889"/>
                <a:ext cx="121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7787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554163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2332038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310832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5655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40227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44799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9371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2000" b="1">
                    <a:solidFill>
                      <a:srgbClr val="000000"/>
                    </a:solidFill>
                    <a:latin typeface="Tahoma" pitchFamily="34" charset="0"/>
                    <a:ea typeface="宋体" pitchFamily="2" charset="-122"/>
                  </a:rPr>
                  <a:t>D</a:t>
                </a:r>
              </a:p>
            </p:txBody>
          </p:sp>
          <p:sp>
            <p:nvSpPr>
              <p:cNvPr id="1029148" name="Rectangle 28"/>
              <p:cNvSpPr>
                <a:spLocks noChangeArrowheads="1"/>
              </p:cNvSpPr>
              <p:nvPr/>
            </p:nvSpPr>
            <p:spPr bwMode="auto">
              <a:xfrm>
                <a:off x="2077" y="2889"/>
                <a:ext cx="9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7787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554163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2332038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310832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5655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40227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44799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9371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2000" b="1">
                    <a:solidFill>
                      <a:srgbClr val="000000"/>
                    </a:solidFill>
                    <a:latin typeface="Tahoma" pitchFamily="34" charset="0"/>
                    <a:ea typeface="宋体" pitchFamily="2" charset="-122"/>
                  </a:rPr>
                  <a:t>E</a:t>
                </a:r>
              </a:p>
            </p:txBody>
          </p:sp>
          <p:sp>
            <p:nvSpPr>
              <p:cNvPr id="1029149" name="Rectangle 29"/>
              <p:cNvSpPr>
                <a:spLocks noChangeArrowheads="1"/>
              </p:cNvSpPr>
              <p:nvPr/>
            </p:nvSpPr>
            <p:spPr bwMode="auto">
              <a:xfrm>
                <a:off x="2572" y="2751"/>
                <a:ext cx="9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7787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554163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2332038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310832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5655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40227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44799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9371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2000" b="1">
                    <a:solidFill>
                      <a:srgbClr val="000000"/>
                    </a:solidFill>
                    <a:latin typeface="Tahoma" pitchFamily="34" charset="0"/>
                    <a:ea typeface="宋体" pitchFamily="2" charset="-122"/>
                  </a:rPr>
                  <a:t>F</a:t>
                </a:r>
              </a:p>
            </p:txBody>
          </p:sp>
          <p:sp>
            <p:nvSpPr>
              <p:cNvPr id="1029142" name="Freeform 22"/>
              <p:cNvSpPr>
                <a:spLocks/>
              </p:cNvSpPr>
              <p:nvPr/>
            </p:nvSpPr>
            <p:spPr bwMode="auto">
              <a:xfrm>
                <a:off x="2496" y="2859"/>
                <a:ext cx="69" cy="69"/>
              </a:xfrm>
              <a:custGeom>
                <a:avLst/>
                <a:gdLst>
                  <a:gd name="T0" fmla="*/ 27 w 69"/>
                  <a:gd name="T1" fmla="*/ 68 h 69"/>
                  <a:gd name="T2" fmla="*/ 54 w 69"/>
                  <a:gd name="T3" fmla="*/ 68 h 69"/>
                  <a:gd name="T4" fmla="*/ 54 w 69"/>
                  <a:gd name="T5" fmla="*/ 54 h 69"/>
                  <a:gd name="T6" fmla="*/ 68 w 69"/>
                  <a:gd name="T7" fmla="*/ 41 h 69"/>
                  <a:gd name="T8" fmla="*/ 54 w 69"/>
                  <a:gd name="T9" fmla="*/ 14 h 69"/>
                  <a:gd name="T10" fmla="*/ 54 w 69"/>
                  <a:gd name="T11" fmla="*/ 0 h 69"/>
                  <a:gd name="T12" fmla="*/ 27 w 69"/>
                  <a:gd name="T13" fmla="*/ 0 h 69"/>
                  <a:gd name="T14" fmla="*/ 14 w 69"/>
                  <a:gd name="T15" fmla="*/ 0 h 69"/>
                  <a:gd name="T16" fmla="*/ 0 w 69"/>
                  <a:gd name="T17" fmla="*/ 14 h 69"/>
                  <a:gd name="T18" fmla="*/ 0 w 69"/>
                  <a:gd name="T19" fmla="*/ 41 h 69"/>
                  <a:gd name="T20" fmla="*/ 0 w 69"/>
                  <a:gd name="T21" fmla="*/ 54 h 69"/>
                  <a:gd name="T22" fmla="*/ 14 w 69"/>
                  <a:gd name="T23" fmla="*/ 68 h 69"/>
                  <a:gd name="T24" fmla="*/ 27 w 69"/>
                  <a:gd name="T25" fmla="*/ 68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9" h="69">
                    <a:moveTo>
                      <a:pt x="27" y="68"/>
                    </a:moveTo>
                    <a:lnTo>
                      <a:pt x="54" y="68"/>
                    </a:lnTo>
                    <a:lnTo>
                      <a:pt x="54" y="54"/>
                    </a:lnTo>
                    <a:lnTo>
                      <a:pt x="68" y="41"/>
                    </a:lnTo>
                    <a:lnTo>
                      <a:pt x="54" y="14"/>
                    </a:lnTo>
                    <a:lnTo>
                      <a:pt x="54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0" y="14"/>
                    </a:lnTo>
                    <a:lnTo>
                      <a:pt x="0" y="41"/>
                    </a:lnTo>
                    <a:lnTo>
                      <a:pt x="0" y="54"/>
                    </a:lnTo>
                    <a:lnTo>
                      <a:pt x="14" y="68"/>
                    </a:lnTo>
                    <a:lnTo>
                      <a:pt x="27" y="68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29146" name="Freeform 26"/>
              <p:cNvSpPr>
                <a:spLocks/>
              </p:cNvSpPr>
              <p:nvPr/>
            </p:nvSpPr>
            <p:spPr bwMode="auto">
              <a:xfrm>
                <a:off x="2016" y="2859"/>
                <a:ext cx="69" cy="69"/>
              </a:xfrm>
              <a:custGeom>
                <a:avLst/>
                <a:gdLst>
                  <a:gd name="T0" fmla="*/ 27 w 69"/>
                  <a:gd name="T1" fmla="*/ 68 h 69"/>
                  <a:gd name="T2" fmla="*/ 54 w 69"/>
                  <a:gd name="T3" fmla="*/ 68 h 69"/>
                  <a:gd name="T4" fmla="*/ 54 w 69"/>
                  <a:gd name="T5" fmla="*/ 54 h 69"/>
                  <a:gd name="T6" fmla="*/ 68 w 69"/>
                  <a:gd name="T7" fmla="*/ 41 h 69"/>
                  <a:gd name="T8" fmla="*/ 54 w 69"/>
                  <a:gd name="T9" fmla="*/ 14 h 69"/>
                  <a:gd name="T10" fmla="*/ 54 w 69"/>
                  <a:gd name="T11" fmla="*/ 0 h 69"/>
                  <a:gd name="T12" fmla="*/ 27 w 69"/>
                  <a:gd name="T13" fmla="*/ 0 h 69"/>
                  <a:gd name="T14" fmla="*/ 14 w 69"/>
                  <a:gd name="T15" fmla="*/ 0 h 69"/>
                  <a:gd name="T16" fmla="*/ 0 w 69"/>
                  <a:gd name="T17" fmla="*/ 14 h 69"/>
                  <a:gd name="T18" fmla="*/ 0 w 69"/>
                  <a:gd name="T19" fmla="*/ 41 h 69"/>
                  <a:gd name="T20" fmla="*/ 0 w 69"/>
                  <a:gd name="T21" fmla="*/ 54 h 69"/>
                  <a:gd name="T22" fmla="*/ 14 w 69"/>
                  <a:gd name="T23" fmla="*/ 68 h 69"/>
                  <a:gd name="T24" fmla="*/ 27 w 69"/>
                  <a:gd name="T25" fmla="*/ 68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9" h="69">
                    <a:moveTo>
                      <a:pt x="27" y="68"/>
                    </a:moveTo>
                    <a:lnTo>
                      <a:pt x="54" y="68"/>
                    </a:lnTo>
                    <a:lnTo>
                      <a:pt x="54" y="54"/>
                    </a:lnTo>
                    <a:lnTo>
                      <a:pt x="68" y="41"/>
                    </a:lnTo>
                    <a:lnTo>
                      <a:pt x="54" y="14"/>
                    </a:lnTo>
                    <a:lnTo>
                      <a:pt x="54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0" y="14"/>
                    </a:lnTo>
                    <a:lnTo>
                      <a:pt x="0" y="41"/>
                    </a:lnTo>
                    <a:lnTo>
                      <a:pt x="0" y="54"/>
                    </a:lnTo>
                    <a:lnTo>
                      <a:pt x="14" y="68"/>
                    </a:lnTo>
                    <a:lnTo>
                      <a:pt x="27" y="68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</p:grpSp>
      </p:grpSp>
      <p:grpSp>
        <p:nvGrpSpPr>
          <p:cNvPr id="1029160" name="Group 40"/>
          <p:cNvGrpSpPr>
            <a:grpSpLocks/>
          </p:cNvGrpSpPr>
          <p:nvPr/>
        </p:nvGrpSpPr>
        <p:grpSpPr bwMode="auto">
          <a:xfrm>
            <a:off x="1662113" y="1903413"/>
            <a:ext cx="1827212" cy="2159000"/>
            <a:chOff x="1047" y="1199"/>
            <a:chExt cx="1151" cy="1360"/>
          </a:xfrm>
        </p:grpSpPr>
        <p:sp>
          <p:nvSpPr>
            <p:cNvPr id="1029136" name="Rectangle 16"/>
            <p:cNvSpPr>
              <a:spLocks noChangeArrowheads="1"/>
            </p:cNvSpPr>
            <p:nvPr/>
          </p:nvSpPr>
          <p:spPr bwMode="auto">
            <a:xfrm>
              <a:off x="1130" y="2367"/>
              <a:ext cx="11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7787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554163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32038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10832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5655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40227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4799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9371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B</a:t>
              </a:r>
            </a:p>
          </p:txBody>
        </p:sp>
        <p:sp>
          <p:nvSpPr>
            <p:cNvPr id="1029137" name="Rectangle 17"/>
            <p:cNvSpPr>
              <a:spLocks noChangeArrowheads="1"/>
            </p:cNvSpPr>
            <p:nvPr/>
          </p:nvSpPr>
          <p:spPr bwMode="auto">
            <a:xfrm>
              <a:off x="2091" y="2243"/>
              <a:ext cx="10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7787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554163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32038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108325" defTabSz="2641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5655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40227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4799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937125" defTabSz="264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C</a:t>
              </a:r>
            </a:p>
          </p:txBody>
        </p:sp>
        <p:grpSp>
          <p:nvGrpSpPr>
            <p:cNvPr id="1029159" name="Group 39"/>
            <p:cNvGrpSpPr>
              <a:grpSpLocks/>
            </p:cNvGrpSpPr>
            <p:nvPr/>
          </p:nvGrpSpPr>
          <p:grpSpPr bwMode="auto">
            <a:xfrm>
              <a:off x="1047" y="1199"/>
              <a:ext cx="193" cy="192"/>
              <a:chOff x="1047" y="1199"/>
              <a:chExt cx="193" cy="192"/>
            </a:xfrm>
          </p:grpSpPr>
          <p:sp>
            <p:nvSpPr>
              <p:cNvPr id="1029127" name="Freeform 7"/>
              <p:cNvSpPr>
                <a:spLocks/>
              </p:cNvSpPr>
              <p:nvPr/>
            </p:nvSpPr>
            <p:spPr bwMode="auto">
              <a:xfrm>
                <a:off x="1047" y="1310"/>
                <a:ext cx="71" cy="69"/>
              </a:xfrm>
              <a:custGeom>
                <a:avLst/>
                <a:gdLst>
                  <a:gd name="T0" fmla="*/ 27 w 71"/>
                  <a:gd name="T1" fmla="*/ 68 h 69"/>
                  <a:gd name="T2" fmla="*/ 56 w 71"/>
                  <a:gd name="T3" fmla="*/ 54 h 69"/>
                  <a:gd name="T4" fmla="*/ 56 w 71"/>
                  <a:gd name="T5" fmla="*/ 41 h 69"/>
                  <a:gd name="T6" fmla="*/ 70 w 71"/>
                  <a:gd name="T7" fmla="*/ 27 h 69"/>
                  <a:gd name="T8" fmla="*/ 56 w 71"/>
                  <a:gd name="T9" fmla="*/ 14 h 69"/>
                  <a:gd name="T10" fmla="*/ 56 w 71"/>
                  <a:gd name="T11" fmla="*/ 0 h 69"/>
                  <a:gd name="T12" fmla="*/ 27 w 71"/>
                  <a:gd name="T13" fmla="*/ 0 h 69"/>
                  <a:gd name="T14" fmla="*/ 14 w 71"/>
                  <a:gd name="T15" fmla="*/ 0 h 69"/>
                  <a:gd name="T16" fmla="*/ 0 w 71"/>
                  <a:gd name="T17" fmla="*/ 14 h 69"/>
                  <a:gd name="T18" fmla="*/ 0 w 71"/>
                  <a:gd name="T19" fmla="*/ 27 h 69"/>
                  <a:gd name="T20" fmla="*/ 0 w 71"/>
                  <a:gd name="T21" fmla="*/ 41 h 69"/>
                  <a:gd name="T22" fmla="*/ 14 w 71"/>
                  <a:gd name="T23" fmla="*/ 54 h 69"/>
                  <a:gd name="T24" fmla="*/ 27 w 71"/>
                  <a:gd name="T25" fmla="*/ 68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1" h="69">
                    <a:moveTo>
                      <a:pt x="27" y="68"/>
                    </a:moveTo>
                    <a:lnTo>
                      <a:pt x="56" y="54"/>
                    </a:lnTo>
                    <a:lnTo>
                      <a:pt x="56" y="41"/>
                    </a:lnTo>
                    <a:lnTo>
                      <a:pt x="70" y="27"/>
                    </a:lnTo>
                    <a:lnTo>
                      <a:pt x="56" y="14"/>
                    </a:lnTo>
                    <a:lnTo>
                      <a:pt x="56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0" y="14"/>
                    </a:lnTo>
                    <a:lnTo>
                      <a:pt x="0" y="27"/>
                    </a:lnTo>
                    <a:lnTo>
                      <a:pt x="0" y="41"/>
                    </a:lnTo>
                    <a:lnTo>
                      <a:pt x="14" y="54"/>
                    </a:lnTo>
                    <a:lnTo>
                      <a:pt x="27" y="68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029138" name="Rectangle 18"/>
              <p:cNvSpPr>
                <a:spLocks noChangeArrowheads="1"/>
              </p:cNvSpPr>
              <p:nvPr/>
            </p:nvSpPr>
            <p:spPr bwMode="auto">
              <a:xfrm>
                <a:off x="1130" y="1199"/>
                <a:ext cx="11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7787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554163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2332038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3108325" defTabSz="2641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5655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40227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44799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937125" defTabSz="264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2000" b="1">
                    <a:solidFill>
                      <a:srgbClr val="000000"/>
                    </a:solidFill>
                    <a:latin typeface="Tahoma" pitchFamily="34" charset="0"/>
                    <a:ea typeface="宋体" pitchFamily="2" charset="-122"/>
                  </a:rPr>
                  <a:t>A</a:t>
                </a:r>
              </a:p>
            </p:txBody>
          </p:sp>
        </p:grpSp>
        <p:sp>
          <p:nvSpPr>
            <p:cNvPr id="1029133" name="Freeform 13"/>
            <p:cNvSpPr>
              <a:spLocks/>
            </p:cNvSpPr>
            <p:nvPr/>
          </p:nvSpPr>
          <p:spPr bwMode="auto">
            <a:xfrm>
              <a:off x="2009" y="2340"/>
              <a:ext cx="69" cy="69"/>
            </a:xfrm>
            <a:custGeom>
              <a:avLst/>
              <a:gdLst>
                <a:gd name="T0" fmla="*/ 27 w 69"/>
                <a:gd name="T1" fmla="*/ 68 h 69"/>
                <a:gd name="T2" fmla="*/ 54 w 69"/>
                <a:gd name="T3" fmla="*/ 68 h 69"/>
                <a:gd name="T4" fmla="*/ 54 w 69"/>
                <a:gd name="T5" fmla="*/ 54 h 69"/>
                <a:gd name="T6" fmla="*/ 68 w 69"/>
                <a:gd name="T7" fmla="*/ 41 h 69"/>
                <a:gd name="T8" fmla="*/ 54 w 69"/>
                <a:gd name="T9" fmla="*/ 14 h 69"/>
                <a:gd name="T10" fmla="*/ 54 w 69"/>
                <a:gd name="T11" fmla="*/ 0 h 69"/>
                <a:gd name="T12" fmla="*/ 27 w 69"/>
                <a:gd name="T13" fmla="*/ 0 h 69"/>
                <a:gd name="T14" fmla="*/ 14 w 69"/>
                <a:gd name="T15" fmla="*/ 0 h 69"/>
                <a:gd name="T16" fmla="*/ 0 w 69"/>
                <a:gd name="T17" fmla="*/ 14 h 69"/>
                <a:gd name="T18" fmla="*/ 0 w 69"/>
                <a:gd name="T19" fmla="*/ 41 h 69"/>
                <a:gd name="T20" fmla="*/ 0 w 69"/>
                <a:gd name="T21" fmla="*/ 54 h 69"/>
                <a:gd name="T22" fmla="*/ 14 w 69"/>
                <a:gd name="T23" fmla="*/ 68 h 69"/>
                <a:gd name="T24" fmla="*/ 27 w 69"/>
                <a:gd name="T25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9" h="69">
                  <a:moveTo>
                    <a:pt x="27" y="68"/>
                  </a:moveTo>
                  <a:lnTo>
                    <a:pt x="54" y="68"/>
                  </a:lnTo>
                  <a:lnTo>
                    <a:pt x="54" y="54"/>
                  </a:lnTo>
                  <a:lnTo>
                    <a:pt x="68" y="41"/>
                  </a:lnTo>
                  <a:lnTo>
                    <a:pt x="54" y="14"/>
                  </a:lnTo>
                  <a:lnTo>
                    <a:pt x="54" y="0"/>
                  </a:lnTo>
                  <a:lnTo>
                    <a:pt x="27" y="0"/>
                  </a:lnTo>
                  <a:lnTo>
                    <a:pt x="14" y="0"/>
                  </a:lnTo>
                  <a:lnTo>
                    <a:pt x="0" y="14"/>
                  </a:lnTo>
                  <a:lnTo>
                    <a:pt x="0" y="41"/>
                  </a:lnTo>
                  <a:lnTo>
                    <a:pt x="0" y="54"/>
                  </a:lnTo>
                  <a:lnTo>
                    <a:pt x="14" y="68"/>
                  </a:lnTo>
                  <a:lnTo>
                    <a:pt x="27" y="6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</p:grpSp>
      <p:sp>
        <p:nvSpPr>
          <p:cNvPr id="1029167" name="Text Box 47"/>
          <p:cNvSpPr txBox="1">
            <a:spLocks noChangeArrowheads="1"/>
          </p:cNvSpPr>
          <p:nvPr/>
        </p:nvSpPr>
        <p:spPr bwMode="auto">
          <a:xfrm>
            <a:off x="1958975" y="6661150"/>
            <a:ext cx="26082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200" b="1">
                <a:ea typeface="宋体" pitchFamily="2" charset="-122"/>
              </a:rPr>
              <a:t>Chapter7, figure 3(b), page 111</a:t>
            </a:r>
            <a:endParaRPr lang="zh-CN" altLang="en-US" sz="1200" b="1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9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9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9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9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9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02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2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9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9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9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9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02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29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29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9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9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2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134" grpId="0" animBg="1"/>
      <p:bldP spid="1029151" grpId="0" animBg="1"/>
      <p:bldP spid="1029150" grpId="0" animBg="1"/>
      <p:bldP spid="102914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46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469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469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75469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838200" y="762000"/>
            <a:ext cx="7772400" cy="1143000"/>
          </a:xfrm>
        </p:spPr>
        <p:txBody>
          <a:bodyPr/>
          <a:lstStyle/>
          <a:p>
            <a:pPr algn="ctr"/>
            <a:r>
              <a:rPr lang="en-US" altLang="zh-CN" sz="3600">
                <a:ea typeface="宋体" pitchFamily="2" charset="-122"/>
              </a:rPr>
              <a:t>Consumer Surplus and Economic Well-Being</a:t>
            </a:r>
            <a:endParaRPr lang="en-US" altLang="zh-CN" sz="36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75469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438400"/>
            <a:ext cx="7696200" cy="3505200"/>
          </a:xfrm>
          <a:noFill/>
          <a:ln w="57150">
            <a:solidFill>
              <a:srgbClr val="474A8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tint val="0"/>
                        <a:invGamma/>
                      </a:schemeClr>
                    </a:gs>
                  </a:gsLst>
                  <a:path path="rect">
                    <a:fillToRect l="100000" t="100000"/>
                  </a:path>
                </a:gradFill>
              </a14:hiddenFill>
            </a:ext>
          </a:extLst>
        </p:spPr>
        <p:txBody>
          <a:bodyPr/>
          <a:lstStyle/>
          <a:p>
            <a:pPr algn="l"/>
            <a:r>
              <a:rPr lang="en-US" altLang="zh-CN" sz="3600">
                <a:solidFill>
                  <a:srgbClr val="B0001D"/>
                </a:solidFill>
                <a:ea typeface="宋体" pitchFamily="2" charset="-122"/>
              </a:rPr>
              <a:t>Consumer surplus,</a:t>
            </a:r>
            <a:r>
              <a:rPr lang="en-US" altLang="zh-CN" sz="3600">
                <a:solidFill>
                  <a:schemeClr val="tx2"/>
                </a:solidFill>
                <a:ea typeface="宋体" pitchFamily="2" charset="-122"/>
              </a:rPr>
              <a:t> </a:t>
            </a:r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the amount that buyers are willing to pay for a good minus the amount they actually pay for it, measures the benefit that buyers receive from a good </a:t>
            </a:r>
            <a:r>
              <a:rPr lang="en-US" altLang="zh-CN" sz="3600" u="sng">
                <a:solidFill>
                  <a:srgbClr val="474A81"/>
                </a:solidFill>
                <a:ea typeface="宋体" pitchFamily="2" charset="-122"/>
              </a:rPr>
              <a:t>as the buyers themselves perceive it</a:t>
            </a:r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4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469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20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2086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 altLang="zh-CN" sz="4000">
                <a:ea typeface="宋体" pitchFamily="2" charset="-122"/>
              </a:rPr>
              <a:t>Welfare Economics</a:t>
            </a:r>
            <a:endParaRPr lang="en-US" altLang="zh-CN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4208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733800"/>
          </a:xfrm>
          <a:noFill/>
          <a:ln w="38100">
            <a:solidFill>
              <a:srgbClr val="474A8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  <a:tabLst>
                <a:tab pos="738188" algn="l"/>
              </a:tabLst>
            </a:pPr>
            <a:r>
              <a:rPr lang="zh-CN" altLang="en-US">
                <a:solidFill>
                  <a:srgbClr val="000099"/>
                </a:solidFill>
                <a:ea typeface="宋体" pitchFamily="2" charset="-122"/>
              </a:rPr>
              <a:t>	</a:t>
            </a:r>
            <a:r>
              <a:rPr lang="en-US" altLang="zh-CN">
                <a:solidFill>
                  <a:srgbClr val="B0001D"/>
                </a:solidFill>
                <a:ea typeface="宋体" pitchFamily="2" charset="-122"/>
              </a:rPr>
              <a:t>Welfare economics</a:t>
            </a:r>
            <a:r>
              <a:rPr lang="en-US" altLang="zh-CN">
                <a:solidFill>
                  <a:srgbClr val="000099"/>
                </a:solidFill>
                <a:ea typeface="宋体" pitchFamily="2" charset="-122"/>
              </a:rPr>
              <a:t> </a:t>
            </a:r>
            <a:r>
              <a:rPr lang="en-US" altLang="zh-CN">
                <a:solidFill>
                  <a:srgbClr val="474A81"/>
                </a:solidFill>
                <a:ea typeface="宋体" pitchFamily="2" charset="-122"/>
              </a:rPr>
              <a:t>is the study of how the allocation of</a:t>
            </a:r>
            <a:r>
              <a:rPr lang="en-US" altLang="zh-CN" i="1">
                <a:solidFill>
                  <a:srgbClr val="474A81"/>
                </a:solidFill>
                <a:ea typeface="宋体" pitchFamily="2" charset="-122"/>
              </a:rPr>
              <a:t> </a:t>
            </a:r>
            <a:r>
              <a:rPr lang="en-US" altLang="zh-CN">
                <a:solidFill>
                  <a:srgbClr val="474A81"/>
                </a:solidFill>
                <a:ea typeface="宋体" pitchFamily="2" charset="-122"/>
              </a:rPr>
              <a:t>resources affects economic well-being.</a:t>
            </a:r>
          </a:p>
          <a:p>
            <a:pPr>
              <a:buClr>
                <a:schemeClr val="bg2"/>
              </a:buClr>
              <a:buFont typeface="Monotype Sorts" pitchFamily="2" charset="2"/>
              <a:buChar char="u"/>
              <a:tabLst>
                <a:tab pos="738188" algn="l"/>
              </a:tabLst>
            </a:pPr>
            <a:r>
              <a:rPr lang="en-US" altLang="zh-CN" sz="2800">
                <a:solidFill>
                  <a:srgbClr val="474A81"/>
                </a:solidFill>
                <a:ea typeface="宋体" pitchFamily="2" charset="-122"/>
              </a:rPr>
              <a:t>Buyers and sellers receive benefits from taking part in the market. </a:t>
            </a:r>
          </a:p>
          <a:p>
            <a:pPr>
              <a:buClr>
                <a:schemeClr val="bg2"/>
              </a:buClr>
              <a:buFont typeface="Monotype Sorts" pitchFamily="2" charset="2"/>
              <a:buChar char="u"/>
              <a:tabLst>
                <a:tab pos="738188" algn="l"/>
              </a:tabLst>
            </a:pPr>
            <a:r>
              <a:rPr lang="en-US" altLang="zh-CN" sz="2800">
                <a:solidFill>
                  <a:srgbClr val="474A81"/>
                </a:solidFill>
                <a:ea typeface="宋体" pitchFamily="2" charset="-122"/>
              </a:rPr>
              <a:t>The equilibrium in a market maximizes the total welfare of buyers and sellers.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42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42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42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42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8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2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62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6294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 altLang="zh-CN" sz="4000">
                <a:ea typeface="宋体" pitchFamily="2" charset="-122"/>
              </a:rPr>
              <a:t>Producer Surplus</a:t>
            </a:r>
            <a:endParaRPr lang="en-US" altLang="zh-CN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3629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Clr>
                <a:srgbClr val="F09A0E"/>
              </a:buClr>
              <a:buFont typeface="Monotype Sorts" pitchFamily="2" charset="2"/>
              <a:buChar char="u"/>
            </a:pPr>
            <a:r>
              <a:rPr lang="en-US" altLang="zh-CN" sz="3600" u="sng">
                <a:solidFill>
                  <a:srgbClr val="B0001D"/>
                </a:solidFill>
                <a:ea typeface="宋体" pitchFamily="2" charset="-122"/>
              </a:rPr>
              <a:t>Producer surplus</a:t>
            </a:r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 is the amount a seller is paid minus the cost of production.  </a:t>
            </a:r>
          </a:p>
          <a:p>
            <a:pPr>
              <a:buClr>
                <a:srgbClr val="F09A0E"/>
              </a:buClr>
              <a:buFont typeface="Monotype Sorts" pitchFamily="2" charset="2"/>
              <a:buChar char="u"/>
            </a:pPr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It measures the benefit to sellers participating in a market.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6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6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36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36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6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36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36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36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36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6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29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40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772400" cy="1143000"/>
          </a:xfrm>
          <a:noFill/>
          <a:ln/>
        </p:spPr>
        <p:txBody>
          <a:bodyPr/>
          <a:lstStyle/>
          <a:p>
            <a:r>
              <a:rPr lang="en-US" altLang="zh-CN" sz="4000" i="1">
                <a:ea typeface="宋体" pitchFamily="2" charset="-122"/>
              </a:rPr>
              <a:t>The Costs of Four Possible Sellers...</a:t>
            </a:r>
            <a:endParaRPr lang="en-US" altLang="zh-CN" sz="40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graphicFrame>
        <p:nvGraphicFramePr>
          <p:cNvPr id="1038341" name="Object 5"/>
          <p:cNvGraphicFramePr>
            <a:graphicFrameLocks/>
          </p:cNvGraphicFramePr>
          <p:nvPr/>
        </p:nvGraphicFramePr>
        <p:xfrm>
          <a:off x="838200" y="2133600"/>
          <a:ext cx="7618413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344" name="Document" r:id="rId4" imgW="7583400" imgH="3371040" progId="Word.Document.8">
                  <p:embed/>
                </p:oleObj>
              </mc:Choice>
              <mc:Fallback>
                <p:oleObj name="Document" r:id="rId4" imgW="7583400" imgH="3371040" progId="Word.Document.8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33600"/>
                        <a:ext cx="7618413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343" name="Text Box 7"/>
          <p:cNvSpPr txBox="1">
            <a:spLocks noChangeArrowheads="1"/>
          </p:cNvSpPr>
          <p:nvPr/>
        </p:nvSpPr>
        <p:spPr bwMode="auto">
          <a:xfrm>
            <a:off x="2319338" y="6375400"/>
            <a:ext cx="26146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Chapter7, table 2, page112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38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1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21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219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219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32201" name="Rectangle 9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1143000"/>
          </a:xfrm>
        </p:spPr>
        <p:txBody>
          <a:bodyPr/>
          <a:lstStyle/>
          <a:p>
            <a:pPr algn="ctr"/>
            <a:r>
              <a:rPr lang="en-US" altLang="zh-CN" sz="4000">
                <a:ea typeface="宋体" pitchFamily="2" charset="-122"/>
              </a:rPr>
              <a:t>Producer Surplus and the Supply Curve</a:t>
            </a:r>
            <a:endParaRPr lang="en-US" altLang="zh-CN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3220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4114800"/>
          </a:xfrm>
        </p:spPr>
        <p:txBody>
          <a:bodyPr/>
          <a:lstStyle/>
          <a:p>
            <a:pPr>
              <a:buClr>
                <a:srgbClr val="F09A0E"/>
              </a:buClr>
              <a:buFont typeface="Monotype Sorts" pitchFamily="2" charset="2"/>
              <a:buChar char="u"/>
            </a:pPr>
            <a:r>
              <a:rPr lang="en-US" altLang="zh-CN">
                <a:solidFill>
                  <a:srgbClr val="474A81"/>
                </a:solidFill>
                <a:ea typeface="宋体" pitchFamily="2" charset="-122"/>
              </a:rPr>
              <a:t>Just as consumer surplus is related to the demand curve, producer surplus is closely related to the supply curve.</a:t>
            </a:r>
          </a:p>
          <a:p>
            <a:pPr>
              <a:buClr>
                <a:srgbClr val="F09A0E"/>
              </a:buClr>
              <a:buFont typeface="Monotype Sorts" pitchFamily="2" charset="2"/>
              <a:buChar char="u"/>
            </a:pPr>
            <a:r>
              <a:rPr lang="en-US" altLang="zh-CN">
                <a:solidFill>
                  <a:srgbClr val="474A81"/>
                </a:solidFill>
                <a:ea typeface="宋体" pitchFamily="2" charset="-122"/>
              </a:rPr>
              <a:t>At any quantity, the price given by the supply curve shows the cost of the </a:t>
            </a:r>
            <a:r>
              <a:rPr lang="en-US" altLang="zh-CN" i="1" u="sng">
                <a:solidFill>
                  <a:srgbClr val="B0001D"/>
                </a:solidFill>
                <a:ea typeface="宋体" pitchFamily="2" charset="-122"/>
              </a:rPr>
              <a:t>marginal seller</a:t>
            </a:r>
            <a:r>
              <a:rPr lang="en-US" altLang="zh-CN">
                <a:solidFill>
                  <a:srgbClr val="B0001D"/>
                </a:solidFill>
                <a:ea typeface="宋体" pitchFamily="2" charset="-122"/>
              </a:rPr>
              <a:t>,</a:t>
            </a:r>
            <a:r>
              <a:rPr lang="en-US" altLang="zh-CN">
                <a:solidFill>
                  <a:srgbClr val="474A81"/>
                </a:solidFill>
                <a:ea typeface="宋体" pitchFamily="2" charset="-122"/>
              </a:rPr>
              <a:t> the seller who would leave the market first if the price were any lower.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3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3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2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3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3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3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3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2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202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436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467600" cy="1143000"/>
          </a:xfrm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Supply Schedule for the Four Possible Sellers...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graphicFrame>
        <p:nvGraphicFramePr>
          <p:cNvPr id="1042437" name="Object 5"/>
          <p:cNvGraphicFramePr>
            <a:graphicFrameLocks/>
          </p:cNvGraphicFramePr>
          <p:nvPr/>
        </p:nvGraphicFramePr>
        <p:xfrm>
          <a:off x="352425" y="1798638"/>
          <a:ext cx="8537575" cy="437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560" name="Document" r:id="rId4" imgW="8540640" imgH="4386240" progId="Word.Document.8">
                  <p:embed/>
                </p:oleObj>
              </mc:Choice>
              <mc:Fallback>
                <p:oleObj name="Document" r:id="rId4" imgW="8540640" imgH="4386240" progId="Word.Document.8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1798638"/>
                        <a:ext cx="8537575" cy="4373562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2439" name="Text Box 7"/>
          <p:cNvSpPr txBox="1">
            <a:spLocks noChangeArrowheads="1"/>
          </p:cNvSpPr>
          <p:nvPr/>
        </p:nvSpPr>
        <p:spPr bwMode="auto">
          <a:xfrm>
            <a:off x="1619250" y="6308725"/>
            <a:ext cx="2744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 7, figure4, page 113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4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484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8839200" cy="1143000"/>
          </a:xfrm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Producer Surplus and the </a:t>
            </a:r>
            <a:br>
              <a:rPr lang="en-US" altLang="zh-CN" sz="3600" i="1">
                <a:ea typeface="宋体" pitchFamily="2" charset="-122"/>
              </a:rPr>
            </a:br>
            <a:r>
              <a:rPr lang="en-US" altLang="zh-CN" sz="3600" i="1">
                <a:ea typeface="宋体" pitchFamily="2" charset="-122"/>
              </a:rPr>
              <a:t>Supply Curve...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44485" name="Rectangle 5"/>
          <p:cNvSpPr>
            <a:spLocks noChangeArrowheads="1"/>
          </p:cNvSpPr>
          <p:nvPr/>
        </p:nvSpPr>
        <p:spPr bwMode="auto">
          <a:xfrm>
            <a:off x="6705600" y="6019800"/>
            <a:ext cx="19716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Quantity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Houses Painted</a:t>
            </a:r>
          </a:p>
        </p:txBody>
      </p:sp>
      <p:sp>
        <p:nvSpPr>
          <p:cNvPr id="1044486" name="Rectangle 6"/>
          <p:cNvSpPr>
            <a:spLocks noChangeArrowheads="1"/>
          </p:cNvSpPr>
          <p:nvPr/>
        </p:nvSpPr>
        <p:spPr bwMode="auto">
          <a:xfrm>
            <a:off x="1524000" y="1752600"/>
            <a:ext cx="106045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Price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House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Painting</a:t>
            </a:r>
          </a:p>
        </p:txBody>
      </p:sp>
      <p:sp>
        <p:nvSpPr>
          <p:cNvPr id="1044487" name="Rectangle 7"/>
          <p:cNvSpPr>
            <a:spLocks noChangeArrowheads="1"/>
          </p:cNvSpPr>
          <p:nvPr/>
        </p:nvSpPr>
        <p:spPr bwMode="auto">
          <a:xfrm>
            <a:off x="2209800" y="4651375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500</a:t>
            </a:r>
          </a:p>
        </p:txBody>
      </p:sp>
      <p:sp>
        <p:nvSpPr>
          <p:cNvPr id="1044488" name="Rectangle 8"/>
          <p:cNvSpPr>
            <a:spLocks noChangeArrowheads="1"/>
          </p:cNvSpPr>
          <p:nvPr/>
        </p:nvSpPr>
        <p:spPr bwMode="auto">
          <a:xfrm>
            <a:off x="2209800" y="3429000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800</a:t>
            </a:r>
          </a:p>
        </p:txBody>
      </p:sp>
      <p:sp>
        <p:nvSpPr>
          <p:cNvPr id="1044489" name="Rectangle 9"/>
          <p:cNvSpPr>
            <a:spLocks noChangeArrowheads="1"/>
          </p:cNvSpPr>
          <p:nvPr/>
        </p:nvSpPr>
        <p:spPr bwMode="auto">
          <a:xfrm>
            <a:off x="2114550" y="3022600"/>
            <a:ext cx="584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$900</a:t>
            </a:r>
          </a:p>
        </p:txBody>
      </p:sp>
      <p:sp>
        <p:nvSpPr>
          <p:cNvPr id="1044490" name="Rectangle 10"/>
          <p:cNvSpPr>
            <a:spLocks noChangeArrowheads="1"/>
          </p:cNvSpPr>
          <p:nvPr/>
        </p:nvSpPr>
        <p:spPr bwMode="auto">
          <a:xfrm>
            <a:off x="2586038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0</a:t>
            </a:r>
          </a:p>
        </p:txBody>
      </p:sp>
      <p:sp>
        <p:nvSpPr>
          <p:cNvPr id="1044491" name="Line 11"/>
          <p:cNvSpPr>
            <a:spLocks noChangeShapeType="1"/>
          </p:cNvSpPr>
          <p:nvPr/>
        </p:nvSpPr>
        <p:spPr bwMode="auto">
          <a:xfrm flipH="1">
            <a:off x="2743200" y="4751388"/>
            <a:ext cx="13811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492" name="Rectangle 12"/>
          <p:cNvSpPr>
            <a:spLocks noChangeArrowheads="1"/>
          </p:cNvSpPr>
          <p:nvPr/>
        </p:nvSpPr>
        <p:spPr bwMode="auto">
          <a:xfrm>
            <a:off x="2209800" y="4243388"/>
            <a:ext cx="438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600</a:t>
            </a:r>
          </a:p>
        </p:txBody>
      </p:sp>
      <p:sp>
        <p:nvSpPr>
          <p:cNvPr id="1044493" name="Line 13"/>
          <p:cNvSpPr>
            <a:spLocks noChangeShapeType="1"/>
          </p:cNvSpPr>
          <p:nvPr/>
        </p:nvSpPr>
        <p:spPr bwMode="auto">
          <a:xfrm flipH="1">
            <a:off x="2743200" y="3529013"/>
            <a:ext cx="13811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494" name="Line 14"/>
          <p:cNvSpPr>
            <a:spLocks noChangeShapeType="1"/>
          </p:cNvSpPr>
          <p:nvPr/>
        </p:nvSpPr>
        <p:spPr bwMode="auto">
          <a:xfrm flipH="1">
            <a:off x="2743200" y="3122613"/>
            <a:ext cx="13811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495" name="Line 15"/>
          <p:cNvSpPr>
            <a:spLocks noChangeShapeType="1"/>
          </p:cNvSpPr>
          <p:nvPr/>
        </p:nvSpPr>
        <p:spPr bwMode="auto">
          <a:xfrm flipH="1">
            <a:off x="2743200" y="4343400"/>
            <a:ext cx="138113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496" name="Rectangle 16"/>
          <p:cNvSpPr>
            <a:spLocks noChangeArrowheads="1"/>
          </p:cNvSpPr>
          <p:nvPr/>
        </p:nvSpPr>
        <p:spPr bwMode="auto">
          <a:xfrm>
            <a:off x="3567113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1044497" name="Rectangle 17"/>
          <p:cNvSpPr>
            <a:spLocks noChangeArrowheads="1"/>
          </p:cNvSpPr>
          <p:nvPr/>
        </p:nvSpPr>
        <p:spPr bwMode="auto">
          <a:xfrm>
            <a:off x="4403725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1044498" name="Rectangle 18"/>
          <p:cNvSpPr>
            <a:spLocks noChangeArrowheads="1"/>
          </p:cNvSpPr>
          <p:nvPr/>
        </p:nvSpPr>
        <p:spPr bwMode="auto">
          <a:xfrm>
            <a:off x="5218113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3</a:t>
            </a:r>
          </a:p>
        </p:txBody>
      </p:sp>
      <p:sp>
        <p:nvSpPr>
          <p:cNvPr id="1044499" name="Line 19"/>
          <p:cNvSpPr>
            <a:spLocks noChangeShapeType="1"/>
          </p:cNvSpPr>
          <p:nvPr/>
        </p:nvSpPr>
        <p:spPr bwMode="auto">
          <a:xfrm>
            <a:off x="3616325" y="5832475"/>
            <a:ext cx="1588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500" name="Line 20"/>
          <p:cNvSpPr>
            <a:spLocks noChangeShapeType="1"/>
          </p:cNvSpPr>
          <p:nvPr/>
        </p:nvSpPr>
        <p:spPr bwMode="auto">
          <a:xfrm>
            <a:off x="4454525" y="5832475"/>
            <a:ext cx="1588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501" name="Line 21"/>
          <p:cNvSpPr>
            <a:spLocks noChangeShapeType="1"/>
          </p:cNvSpPr>
          <p:nvPr/>
        </p:nvSpPr>
        <p:spPr bwMode="auto">
          <a:xfrm>
            <a:off x="5268913" y="5832475"/>
            <a:ext cx="1587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502" name="Line 22"/>
          <p:cNvSpPr>
            <a:spLocks noChangeShapeType="1"/>
          </p:cNvSpPr>
          <p:nvPr/>
        </p:nvSpPr>
        <p:spPr bwMode="auto">
          <a:xfrm>
            <a:off x="6108700" y="5832475"/>
            <a:ext cx="1588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44503" name="Freeform 23"/>
          <p:cNvSpPr>
            <a:spLocks/>
          </p:cNvSpPr>
          <p:nvPr/>
        </p:nvSpPr>
        <p:spPr bwMode="auto">
          <a:xfrm>
            <a:off x="2800350" y="1966913"/>
            <a:ext cx="4743450" cy="3976687"/>
          </a:xfrm>
          <a:custGeom>
            <a:avLst/>
            <a:gdLst>
              <a:gd name="T0" fmla="*/ 0 w 2717"/>
              <a:gd name="T1" fmla="*/ 0 h 2522"/>
              <a:gd name="T2" fmla="*/ 0 w 2717"/>
              <a:gd name="T3" fmla="*/ 2521 h 2522"/>
              <a:gd name="T4" fmla="*/ 2716 w 2717"/>
              <a:gd name="T5" fmla="*/ 2521 h 2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17" h="2522">
                <a:moveTo>
                  <a:pt x="0" y="0"/>
                </a:moveTo>
                <a:lnTo>
                  <a:pt x="0" y="2521"/>
                </a:lnTo>
                <a:lnTo>
                  <a:pt x="2716" y="2521"/>
                </a:lnTo>
              </a:path>
            </a:pathLst>
          </a:custGeom>
          <a:noFill/>
          <a:ln w="285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044504" name="Rectangle 24"/>
          <p:cNvSpPr>
            <a:spLocks noChangeArrowheads="1"/>
          </p:cNvSpPr>
          <p:nvPr/>
        </p:nvSpPr>
        <p:spPr bwMode="auto">
          <a:xfrm>
            <a:off x="6019800" y="6019800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1044505" name="Line 25"/>
          <p:cNvSpPr>
            <a:spLocks noChangeShapeType="1"/>
          </p:cNvSpPr>
          <p:nvPr/>
        </p:nvSpPr>
        <p:spPr bwMode="auto">
          <a:xfrm>
            <a:off x="2819400" y="4724400"/>
            <a:ext cx="838200" cy="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grpSp>
        <p:nvGrpSpPr>
          <p:cNvPr id="1044524" name="Group 44"/>
          <p:cNvGrpSpPr>
            <a:grpSpLocks/>
          </p:cNvGrpSpPr>
          <p:nvPr/>
        </p:nvGrpSpPr>
        <p:grpSpPr bwMode="auto">
          <a:xfrm>
            <a:off x="3657600" y="4343400"/>
            <a:ext cx="762000" cy="381000"/>
            <a:chOff x="2304" y="2736"/>
            <a:chExt cx="480" cy="240"/>
          </a:xfrm>
        </p:grpSpPr>
        <p:sp>
          <p:nvSpPr>
            <p:cNvPr id="1044506" name="Line 26"/>
            <p:cNvSpPr>
              <a:spLocks noChangeShapeType="1"/>
            </p:cNvSpPr>
            <p:nvPr/>
          </p:nvSpPr>
          <p:spPr bwMode="auto">
            <a:xfrm flipV="1">
              <a:off x="2304" y="2736"/>
              <a:ext cx="0" cy="240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044507" name="Line 27"/>
            <p:cNvSpPr>
              <a:spLocks noChangeShapeType="1"/>
            </p:cNvSpPr>
            <p:nvPr/>
          </p:nvSpPr>
          <p:spPr bwMode="auto">
            <a:xfrm>
              <a:off x="2304" y="2736"/>
              <a:ext cx="480" cy="0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044526" name="Group 46"/>
          <p:cNvGrpSpPr>
            <a:grpSpLocks/>
          </p:cNvGrpSpPr>
          <p:nvPr/>
        </p:nvGrpSpPr>
        <p:grpSpPr bwMode="auto">
          <a:xfrm>
            <a:off x="4419600" y="3505200"/>
            <a:ext cx="838200" cy="838200"/>
            <a:chOff x="2784" y="2208"/>
            <a:chExt cx="528" cy="528"/>
          </a:xfrm>
        </p:grpSpPr>
        <p:sp>
          <p:nvSpPr>
            <p:cNvPr id="1044508" name="Line 28"/>
            <p:cNvSpPr>
              <a:spLocks noChangeShapeType="1"/>
            </p:cNvSpPr>
            <p:nvPr/>
          </p:nvSpPr>
          <p:spPr bwMode="auto">
            <a:xfrm flipV="1">
              <a:off x="2784" y="2208"/>
              <a:ext cx="0" cy="528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044509" name="Line 29"/>
            <p:cNvSpPr>
              <a:spLocks noChangeShapeType="1"/>
            </p:cNvSpPr>
            <p:nvPr/>
          </p:nvSpPr>
          <p:spPr bwMode="auto">
            <a:xfrm>
              <a:off x="2784" y="2208"/>
              <a:ext cx="528" cy="0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044530" name="Group 50"/>
          <p:cNvGrpSpPr>
            <a:grpSpLocks/>
          </p:cNvGrpSpPr>
          <p:nvPr/>
        </p:nvGrpSpPr>
        <p:grpSpPr bwMode="auto">
          <a:xfrm>
            <a:off x="5257800" y="3124200"/>
            <a:ext cx="838200" cy="381000"/>
            <a:chOff x="3312" y="1968"/>
            <a:chExt cx="528" cy="240"/>
          </a:xfrm>
        </p:grpSpPr>
        <p:sp>
          <p:nvSpPr>
            <p:cNvPr id="1044510" name="Line 30"/>
            <p:cNvSpPr>
              <a:spLocks noChangeShapeType="1"/>
            </p:cNvSpPr>
            <p:nvPr/>
          </p:nvSpPr>
          <p:spPr bwMode="auto">
            <a:xfrm flipV="1">
              <a:off x="3312" y="1968"/>
              <a:ext cx="0" cy="240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044511" name="Line 31"/>
            <p:cNvSpPr>
              <a:spLocks noChangeShapeType="1"/>
            </p:cNvSpPr>
            <p:nvPr/>
          </p:nvSpPr>
          <p:spPr bwMode="auto">
            <a:xfrm>
              <a:off x="3312" y="1968"/>
              <a:ext cx="528" cy="0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044512" name="Line 32"/>
          <p:cNvSpPr>
            <a:spLocks noChangeShapeType="1"/>
          </p:cNvSpPr>
          <p:nvPr/>
        </p:nvSpPr>
        <p:spPr bwMode="auto">
          <a:xfrm flipV="1">
            <a:off x="6096000" y="2362200"/>
            <a:ext cx="0" cy="762000"/>
          </a:xfrm>
          <a:prstGeom prst="line">
            <a:avLst/>
          </a:prstGeom>
          <a:noFill/>
          <a:ln w="38100">
            <a:solidFill>
              <a:srgbClr val="FC012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grpSp>
        <p:nvGrpSpPr>
          <p:cNvPr id="1044523" name="Group 43"/>
          <p:cNvGrpSpPr>
            <a:grpSpLocks/>
          </p:cNvGrpSpPr>
          <p:nvPr/>
        </p:nvGrpSpPr>
        <p:grpSpPr bwMode="auto">
          <a:xfrm>
            <a:off x="3581400" y="4495800"/>
            <a:ext cx="4114800" cy="396875"/>
            <a:chOff x="2256" y="2832"/>
            <a:chExt cx="2592" cy="250"/>
          </a:xfrm>
        </p:grpSpPr>
        <p:sp>
          <p:nvSpPr>
            <p:cNvPr id="1044513" name="Text Box 33"/>
            <p:cNvSpPr txBox="1">
              <a:spLocks noChangeArrowheads="1"/>
            </p:cNvSpPr>
            <p:nvPr/>
          </p:nvSpPr>
          <p:spPr bwMode="auto">
            <a:xfrm>
              <a:off x="2736" y="2832"/>
              <a:ext cx="21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>
                  <a:ea typeface="宋体" pitchFamily="2" charset="-122"/>
                </a:rPr>
                <a:t>Grandma’s cost</a:t>
              </a:r>
            </a:p>
          </p:txBody>
        </p:sp>
        <p:sp>
          <p:nvSpPr>
            <p:cNvPr id="1044514" name="Line 34"/>
            <p:cNvSpPr>
              <a:spLocks noChangeShapeType="1"/>
            </p:cNvSpPr>
            <p:nvPr/>
          </p:nvSpPr>
          <p:spPr bwMode="auto">
            <a:xfrm flipH="1" flipV="1">
              <a:off x="2256" y="2976"/>
              <a:ext cx="48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044525" name="Group 45"/>
          <p:cNvGrpSpPr>
            <a:grpSpLocks/>
          </p:cNvGrpSpPr>
          <p:nvPr/>
        </p:nvGrpSpPr>
        <p:grpSpPr bwMode="auto">
          <a:xfrm>
            <a:off x="4419600" y="4114800"/>
            <a:ext cx="3962400" cy="396875"/>
            <a:chOff x="2784" y="2592"/>
            <a:chExt cx="2496" cy="250"/>
          </a:xfrm>
        </p:grpSpPr>
        <p:sp>
          <p:nvSpPr>
            <p:cNvPr id="1044515" name="Text Box 35"/>
            <p:cNvSpPr txBox="1">
              <a:spLocks noChangeArrowheads="1"/>
            </p:cNvSpPr>
            <p:nvPr/>
          </p:nvSpPr>
          <p:spPr bwMode="auto">
            <a:xfrm>
              <a:off x="3168" y="2592"/>
              <a:ext cx="21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>
                  <a:ea typeface="宋体" pitchFamily="2" charset="-122"/>
                </a:rPr>
                <a:t>Georgia’s cost</a:t>
              </a:r>
            </a:p>
          </p:txBody>
        </p:sp>
        <p:sp>
          <p:nvSpPr>
            <p:cNvPr id="1044516" name="Line 36"/>
            <p:cNvSpPr>
              <a:spLocks noChangeShapeType="1"/>
            </p:cNvSpPr>
            <p:nvPr/>
          </p:nvSpPr>
          <p:spPr bwMode="auto">
            <a:xfrm flipH="1" flipV="1">
              <a:off x="2784" y="2736"/>
              <a:ext cx="38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044527" name="Group 47"/>
          <p:cNvGrpSpPr>
            <a:grpSpLocks/>
          </p:cNvGrpSpPr>
          <p:nvPr/>
        </p:nvGrpSpPr>
        <p:grpSpPr bwMode="auto">
          <a:xfrm>
            <a:off x="5257800" y="3276600"/>
            <a:ext cx="3886200" cy="396875"/>
            <a:chOff x="3312" y="2064"/>
            <a:chExt cx="2448" cy="250"/>
          </a:xfrm>
        </p:grpSpPr>
        <p:sp>
          <p:nvSpPr>
            <p:cNvPr id="1044517" name="Text Box 37"/>
            <p:cNvSpPr txBox="1">
              <a:spLocks noChangeArrowheads="1"/>
            </p:cNvSpPr>
            <p:nvPr/>
          </p:nvSpPr>
          <p:spPr bwMode="auto">
            <a:xfrm>
              <a:off x="3648" y="2064"/>
              <a:ext cx="21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>
                  <a:ea typeface="宋体" pitchFamily="2" charset="-122"/>
                </a:rPr>
                <a:t>Frida’s cost</a:t>
              </a:r>
            </a:p>
          </p:txBody>
        </p:sp>
        <p:sp>
          <p:nvSpPr>
            <p:cNvPr id="1044518" name="Line 38"/>
            <p:cNvSpPr>
              <a:spLocks noChangeShapeType="1"/>
            </p:cNvSpPr>
            <p:nvPr/>
          </p:nvSpPr>
          <p:spPr bwMode="auto">
            <a:xfrm flipH="1">
              <a:off x="3312" y="2208"/>
              <a:ext cx="28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044529" name="Group 49"/>
          <p:cNvGrpSpPr>
            <a:grpSpLocks/>
          </p:cNvGrpSpPr>
          <p:nvPr/>
        </p:nvGrpSpPr>
        <p:grpSpPr bwMode="auto">
          <a:xfrm>
            <a:off x="6096000" y="2895600"/>
            <a:ext cx="3048000" cy="396875"/>
            <a:chOff x="3840" y="1824"/>
            <a:chExt cx="1920" cy="250"/>
          </a:xfrm>
        </p:grpSpPr>
        <p:sp>
          <p:nvSpPr>
            <p:cNvPr id="1044519" name="Text Box 39"/>
            <p:cNvSpPr txBox="1">
              <a:spLocks noChangeArrowheads="1"/>
            </p:cNvSpPr>
            <p:nvPr/>
          </p:nvSpPr>
          <p:spPr bwMode="auto">
            <a:xfrm>
              <a:off x="4176" y="1824"/>
              <a:ext cx="15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>
                  <a:ea typeface="宋体" pitchFamily="2" charset="-122"/>
                </a:rPr>
                <a:t>Mary’s cost</a:t>
              </a:r>
            </a:p>
          </p:txBody>
        </p:sp>
        <p:sp>
          <p:nvSpPr>
            <p:cNvPr id="1044520" name="Line 40"/>
            <p:cNvSpPr>
              <a:spLocks noChangeShapeType="1"/>
            </p:cNvSpPr>
            <p:nvPr/>
          </p:nvSpPr>
          <p:spPr bwMode="auto">
            <a:xfrm flipH="1">
              <a:off x="3840" y="1968"/>
              <a:ext cx="336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044521" name="Text Box 41"/>
          <p:cNvSpPr txBox="1">
            <a:spLocks noChangeArrowheads="1"/>
          </p:cNvSpPr>
          <p:nvPr/>
        </p:nvSpPr>
        <p:spPr bwMode="auto">
          <a:xfrm>
            <a:off x="6019800" y="19050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ea typeface="宋体" pitchFamily="2" charset="-122"/>
              </a:rPr>
              <a:t>Supply</a:t>
            </a:r>
          </a:p>
        </p:txBody>
      </p:sp>
      <p:sp>
        <p:nvSpPr>
          <p:cNvPr id="1044531" name="Text Box 51"/>
          <p:cNvSpPr txBox="1">
            <a:spLocks noChangeArrowheads="1"/>
          </p:cNvSpPr>
          <p:nvPr/>
        </p:nvSpPr>
        <p:spPr bwMode="auto">
          <a:xfrm>
            <a:off x="1384300" y="6375400"/>
            <a:ext cx="2744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 7, figure4, page 113</a:t>
            </a:r>
            <a:endParaRPr lang="zh-CN" altLang="en-US" sz="1400" b="1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44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44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44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44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4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4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104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4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4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44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44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" dur="500"/>
                                        <p:tgtEl>
                                          <p:spTgt spid="104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44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4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44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44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9" dur="500"/>
                                        <p:tgtEl>
                                          <p:spTgt spid="104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4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4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44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44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44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44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44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44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04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5" grpId="0" animBg="1"/>
      <p:bldP spid="1044512" grpId="0" animBg="1"/>
      <p:bldP spid="104452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52500" y="2667000"/>
            <a:ext cx="7239000" cy="1905000"/>
          </a:xfrm>
          <a:noFill/>
          <a:ln w="57150">
            <a:solidFill>
              <a:srgbClr val="474A8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folHlink">
                        <a:gamma/>
                        <a:tint val="0"/>
                        <a:invGamma/>
                      </a:schemeClr>
                    </a:gs>
                    <a:gs pos="100000">
                      <a:schemeClr val="folHlink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</a:extLst>
        </p:spPr>
        <p:txBody>
          <a:bodyPr/>
          <a:lstStyle/>
          <a:p>
            <a:pPr algn="l"/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The area below the price and above the supply curve measures the producer surplus in a market.</a:t>
            </a:r>
          </a:p>
        </p:txBody>
      </p:sp>
      <p:sp>
        <p:nvSpPr>
          <p:cNvPr id="10588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914400"/>
            <a:ext cx="7772400" cy="1143000"/>
          </a:xfrm>
          <a:noFill/>
          <a:ln/>
        </p:spPr>
        <p:txBody>
          <a:bodyPr/>
          <a:lstStyle/>
          <a:p>
            <a:pPr algn="ctr"/>
            <a:r>
              <a:rPr lang="en-US" altLang="zh-CN" sz="3600">
                <a:ea typeface="宋体" pitchFamily="2" charset="-122"/>
              </a:rPr>
              <a:t>Producer Surplus and the </a:t>
            </a:r>
            <a:br>
              <a:rPr lang="en-US" altLang="zh-CN" sz="3600">
                <a:ea typeface="宋体" pitchFamily="2" charset="-122"/>
              </a:rPr>
            </a:br>
            <a:r>
              <a:rPr lang="en-US" altLang="zh-CN" sz="3600">
                <a:ea typeface="宋体" pitchFamily="2" charset="-122"/>
              </a:rPr>
              <a:t>Supply Curve</a:t>
            </a:r>
            <a:endParaRPr lang="en-US" altLang="zh-CN" sz="36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8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8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81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875" name="Rectangle 35"/>
          <p:cNvSpPr>
            <a:spLocks noChangeArrowheads="1"/>
          </p:cNvSpPr>
          <p:nvPr/>
        </p:nvSpPr>
        <p:spPr bwMode="auto">
          <a:xfrm>
            <a:off x="2819400" y="4343400"/>
            <a:ext cx="801688" cy="3905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4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82000" cy="1143000"/>
          </a:xfrm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Measuring Producer Surplus with the Supply Curve...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59845" name="Rectangle 5"/>
          <p:cNvSpPr>
            <a:spLocks noChangeArrowheads="1"/>
          </p:cNvSpPr>
          <p:nvPr/>
        </p:nvSpPr>
        <p:spPr bwMode="auto">
          <a:xfrm>
            <a:off x="6705600" y="6019800"/>
            <a:ext cx="19716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Quantity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Houses Painted</a:t>
            </a:r>
          </a:p>
        </p:txBody>
      </p:sp>
      <p:sp>
        <p:nvSpPr>
          <p:cNvPr id="1059846" name="Rectangle 6"/>
          <p:cNvSpPr>
            <a:spLocks noChangeArrowheads="1"/>
          </p:cNvSpPr>
          <p:nvPr/>
        </p:nvSpPr>
        <p:spPr bwMode="auto">
          <a:xfrm>
            <a:off x="1524000" y="1752600"/>
            <a:ext cx="106045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Price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House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Painting</a:t>
            </a:r>
          </a:p>
        </p:txBody>
      </p:sp>
      <p:sp>
        <p:nvSpPr>
          <p:cNvPr id="1059847" name="Rectangle 7"/>
          <p:cNvSpPr>
            <a:spLocks noChangeArrowheads="1"/>
          </p:cNvSpPr>
          <p:nvPr/>
        </p:nvSpPr>
        <p:spPr bwMode="auto">
          <a:xfrm>
            <a:off x="2209800" y="4651375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500</a:t>
            </a:r>
          </a:p>
        </p:txBody>
      </p:sp>
      <p:sp>
        <p:nvSpPr>
          <p:cNvPr id="1059848" name="Rectangle 8"/>
          <p:cNvSpPr>
            <a:spLocks noChangeArrowheads="1"/>
          </p:cNvSpPr>
          <p:nvPr/>
        </p:nvSpPr>
        <p:spPr bwMode="auto">
          <a:xfrm>
            <a:off x="2209800" y="3429000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800</a:t>
            </a:r>
          </a:p>
        </p:txBody>
      </p:sp>
      <p:sp>
        <p:nvSpPr>
          <p:cNvPr id="1059849" name="Rectangle 9"/>
          <p:cNvSpPr>
            <a:spLocks noChangeArrowheads="1"/>
          </p:cNvSpPr>
          <p:nvPr/>
        </p:nvSpPr>
        <p:spPr bwMode="auto">
          <a:xfrm>
            <a:off x="2114550" y="3022600"/>
            <a:ext cx="584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$900</a:t>
            </a:r>
          </a:p>
        </p:txBody>
      </p:sp>
      <p:sp>
        <p:nvSpPr>
          <p:cNvPr id="1059850" name="Rectangle 10"/>
          <p:cNvSpPr>
            <a:spLocks noChangeArrowheads="1"/>
          </p:cNvSpPr>
          <p:nvPr/>
        </p:nvSpPr>
        <p:spPr bwMode="auto">
          <a:xfrm>
            <a:off x="2586038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0</a:t>
            </a:r>
          </a:p>
        </p:txBody>
      </p:sp>
      <p:sp>
        <p:nvSpPr>
          <p:cNvPr id="1059851" name="Line 11"/>
          <p:cNvSpPr>
            <a:spLocks noChangeShapeType="1"/>
          </p:cNvSpPr>
          <p:nvPr/>
        </p:nvSpPr>
        <p:spPr bwMode="auto">
          <a:xfrm flipH="1">
            <a:off x="2743200" y="4751388"/>
            <a:ext cx="13811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52" name="Rectangle 12"/>
          <p:cNvSpPr>
            <a:spLocks noChangeArrowheads="1"/>
          </p:cNvSpPr>
          <p:nvPr/>
        </p:nvSpPr>
        <p:spPr bwMode="auto">
          <a:xfrm>
            <a:off x="2209800" y="4243388"/>
            <a:ext cx="438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600</a:t>
            </a:r>
          </a:p>
        </p:txBody>
      </p:sp>
      <p:sp>
        <p:nvSpPr>
          <p:cNvPr id="1059853" name="Line 13"/>
          <p:cNvSpPr>
            <a:spLocks noChangeShapeType="1"/>
          </p:cNvSpPr>
          <p:nvPr/>
        </p:nvSpPr>
        <p:spPr bwMode="auto">
          <a:xfrm flipH="1">
            <a:off x="2743200" y="3529013"/>
            <a:ext cx="13811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54" name="Line 14"/>
          <p:cNvSpPr>
            <a:spLocks noChangeShapeType="1"/>
          </p:cNvSpPr>
          <p:nvPr/>
        </p:nvSpPr>
        <p:spPr bwMode="auto">
          <a:xfrm flipH="1">
            <a:off x="2743200" y="3122613"/>
            <a:ext cx="13811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55" name="Line 15"/>
          <p:cNvSpPr>
            <a:spLocks noChangeShapeType="1"/>
          </p:cNvSpPr>
          <p:nvPr/>
        </p:nvSpPr>
        <p:spPr bwMode="auto">
          <a:xfrm flipH="1">
            <a:off x="2743200" y="4343400"/>
            <a:ext cx="138113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56" name="Rectangle 16"/>
          <p:cNvSpPr>
            <a:spLocks noChangeArrowheads="1"/>
          </p:cNvSpPr>
          <p:nvPr/>
        </p:nvSpPr>
        <p:spPr bwMode="auto">
          <a:xfrm>
            <a:off x="3567113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1059857" name="Rectangle 17"/>
          <p:cNvSpPr>
            <a:spLocks noChangeArrowheads="1"/>
          </p:cNvSpPr>
          <p:nvPr/>
        </p:nvSpPr>
        <p:spPr bwMode="auto">
          <a:xfrm>
            <a:off x="4403725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1059858" name="Rectangle 18"/>
          <p:cNvSpPr>
            <a:spLocks noChangeArrowheads="1"/>
          </p:cNvSpPr>
          <p:nvPr/>
        </p:nvSpPr>
        <p:spPr bwMode="auto">
          <a:xfrm>
            <a:off x="5218113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3</a:t>
            </a:r>
          </a:p>
        </p:txBody>
      </p:sp>
      <p:sp>
        <p:nvSpPr>
          <p:cNvPr id="1059859" name="Line 19"/>
          <p:cNvSpPr>
            <a:spLocks noChangeShapeType="1"/>
          </p:cNvSpPr>
          <p:nvPr/>
        </p:nvSpPr>
        <p:spPr bwMode="auto">
          <a:xfrm>
            <a:off x="3616325" y="5832475"/>
            <a:ext cx="1588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60" name="Line 20"/>
          <p:cNvSpPr>
            <a:spLocks noChangeShapeType="1"/>
          </p:cNvSpPr>
          <p:nvPr/>
        </p:nvSpPr>
        <p:spPr bwMode="auto">
          <a:xfrm>
            <a:off x="4454525" y="5832475"/>
            <a:ext cx="1588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61" name="Line 21"/>
          <p:cNvSpPr>
            <a:spLocks noChangeShapeType="1"/>
          </p:cNvSpPr>
          <p:nvPr/>
        </p:nvSpPr>
        <p:spPr bwMode="auto">
          <a:xfrm>
            <a:off x="5268913" y="5832475"/>
            <a:ext cx="1587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62" name="Line 22"/>
          <p:cNvSpPr>
            <a:spLocks noChangeShapeType="1"/>
          </p:cNvSpPr>
          <p:nvPr/>
        </p:nvSpPr>
        <p:spPr bwMode="auto">
          <a:xfrm>
            <a:off x="6108700" y="5832475"/>
            <a:ext cx="1588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63" name="Freeform 23"/>
          <p:cNvSpPr>
            <a:spLocks/>
          </p:cNvSpPr>
          <p:nvPr/>
        </p:nvSpPr>
        <p:spPr bwMode="auto">
          <a:xfrm>
            <a:off x="2800350" y="1966913"/>
            <a:ext cx="4743450" cy="3976687"/>
          </a:xfrm>
          <a:custGeom>
            <a:avLst/>
            <a:gdLst>
              <a:gd name="T0" fmla="*/ 0 w 2717"/>
              <a:gd name="T1" fmla="*/ 0 h 2522"/>
              <a:gd name="T2" fmla="*/ 0 w 2717"/>
              <a:gd name="T3" fmla="*/ 2521 h 2522"/>
              <a:gd name="T4" fmla="*/ 2716 w 2717"/>
              <a:gd name="T5" fmla="*/ 2521 h 2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17" h="2522">
                <a:moveTo>
                  <a:pt x="0" y="0"/>
                </a:moveTo>
                <a:lnTo>
                  <a:pt x="0" y="2521"/>
                </a:lnTo>
                <a:lnTo>
                  <a:pt x="2716" y="2521"/>
                </a:lnTo>
              </a:path>
            </a:pathLst>
          </a:custGeom>
          <a:noFill/>
          <a:ln w="285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059864" name="Rectangle 24"/>
          <p:cNvSpPr>
            <a:spLocks noChangeArrowheads="1"/>
          </p:cNvSpPr>
          <p:nvPr/>
        </p:nvSpPr>
        <p:spPr bwMode="auto">
          <a:xfrm>
            <a:off x="6019800" y="6019800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1059865" name="Line 25"/>
          <p:cNvSpPr>
            <a:spLocks noChangeShapeType="1"/>
          </p:cNvSpPr>
          <p:nvPr/>
        </p:nvSpPr>
        <p:spPr bwMode="auto">
          <a:xfrm>
            <a:off x="2819400" y="4724400"/>
            <a:ext cx="838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66" name="Line 26"/>
          <p:cNvSpPr>
            <a:spLocks noChangeShapeType="1"/>
          </p:cNvSpPr>
          <p:nvPr/>
        </p:nvSpPr>
        <p:spPr bwMode="auto">
          <a:xfrm flipV="1">
            <a:off x="3657600" y="4343400"/>
            <a:ext cx="0" cy="3810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67" name="Line 27"/>
          <p:cNvSpPr>
            <a:spLocks noChangeShapeType="1"/>
          </p:cNvSpPr>
          <p:nvPr/>
        </p:nvSpPr>
        <p:spPr bwMode="auto">
          <a:xfrm>
            <a:off x="3657600" y="4343400"/>
            <a:ext cx="7620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68" name="Line 28"/>
          <p:cNvSpPr>
            <a:spLocks noChangeShapeType="1"/>
          </p:cNvSpPr>
          <p:nvPr/>
        </p:nvSpPr>
        <p:spPr bwMode="auto">
          <a:xfrm flipV="1">
            <a:off x="4419600" y="3505200"/>
            <a:ext cx="0" cy="8382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69" name="Line 29"/>
          <p:cNvSpPr>
            <a:spLocks noChangeShapeType="1"/>
          </p:cNvSpPr>
          <p:nvPr/>
        </p:nvSpPr>
        <p:spPr bwMode="auto">
          <a:xfrm>
            <a:off x="4419600" y="3505200"/>
            <a:ext cx="838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70" name="Line 30"/>
          <p:cNvSpPr>
            <a:spLocks noChangeShapeType="1"/>
          </p:cNvSpPr>
          <p:nvPr/>
        </p:nvSpPr>
        <p:spPr bwMode="auto">
          <a:xfrm flipV="1">
            <a:off x="5257800" y="3124200"/>
            <a:ext cx="0" cy="3810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71" name="Line 31"/>
          <p:cNvSpPr>
            <a:spLocks noChangeShapeType="1"/>
          </p:cNvSpPr>
          <p:nvPr/>
        </p:nvSpPr>
        <p:spPr bwMode="auto">
          <a:xfrm>
            <a:off x="5257800" y="3124200"/>
            <a:ext cx="838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72" name="Line 32"/>
          <p:cNvSpPr>
            <a:spLocks noChangeShapeType="1"/>
          </p:cNvSpPr>
          <p:nvPr/>
        </p:nvSpPr>
        <p:spPr bwMode="auto">
          <a:xfrm flipV="1">
            <a:off x="6096000" y="2362200"/>
            <a:ext cx="0" cy="7620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59873" name="Text Box 33"/>
          <p:cNvSpPr txBox="1">
            <a:spLocks noChangeArrowheads="1"/>
          </p:cNvSpPr>
          <p:nvPr/>
        </p:nvSpPr>
        <p:spPr bwMode="auto">
          <a:xfrm>
            <a:off x="6019800" y="19050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ea typeface="宋体" pitchFamily="2" charset="-122"/>
              </a:rPr>
              <a:t>Supply</a:t>
            </a:r>
          </a:p>
        </p:txBody>
      </p:sp>
      <p:grpSp>
        <p:nvGrpSpPr>
          <p:cNvPr id="1059879" name="Group 39"/>
          <p:cNvGrpSpPr>
            <a:grpSpLocks/>
          </p:cNvGrpSpPr>
          <p:nvPr/>
        </p:nvGrpSpPr>
        <p:grpSpPr bwMode="auto">
          <a:xfrm>
            <a:off x="3124200" y="4572000"/>
            <a:ext cx="2586038" cy="1127125"/>
            <a:chOff x="1968" y="2880"/>
            <a:chExt cx="1629" cy="710"/>
          </a:xfrm>
        </p:grpSpPr>
        <p:sp>
          <p:nvSpPr>
            <p:cNvPr id="1059876" name="Rectangle 36"/>
            <p:cNvSpPr>
              <a:spLocks noChangeArrowheads="1"/>
            </p:cNvSpPr>
            <p:nvPr/>
          </p:nvSpPr>
          <p:spPr bwMode="auto">
            <a:xfrm>
              <a:off x="1968" y="3264"/>
              <a:ext cx="1629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17538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235075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851025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468563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9257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3829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8401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2973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Grandma’s producer</a:t>
              </a:r>
            </a:p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surplus ($100)</a:t>
              </a:r>
            </a:p>
          </p:txBody>
        </p:sp>
        <p:sp>
          <p:nvSpPr>
            <p:cNvPr id="1059877" name="Line 37"/>
            <p:cNvSpPr>
              <a:spLocks noChangeShapeType="1"/>
            </p:cNvSpPr>
            <p:nvPr/>
          </p:nvSpPr>
          <p:spPr bwMode="auto">
            <a:xfrm flipH="1" flipV="1">
              <a:off x="2112" y="2880"/>
              <a:ext cx="384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059878" name="Text Box 38"/>
          <p:cNvSpPr txBox="1">
            <a:spLocks noChangeArrowheads="1"/>
          </p:cNvSpPr>
          <p:nvPr/>
        </p:nvSpPr>
        <p:spPr bwMode="auto">
          <a:xfrm>
            <a:off x="3581400" y="1676400"/>
            <a:ext cx="2057400" cy="43497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99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000" b="1">
                <a:ea typeface="宋体" pitchFamily="2" charset="-122"/>
              </a:rPr>
              <a:t>Price = $600</a:t>
            </a:r>
          </a:p>
        </p:txBody>
      </p:sp>
      <p:sp>
        <p:nvSpPr>
          <p:cNvPr id="1059880" name="Text Box 40"/>
          <p:cNvSpPr txBox="1">
            <a:spLocks noChangeArrowheads="1"/>
          </p:cNvSpPr>
          <p:nvPr/>
        </p:nvSpPr>
        <p:spPr bwMode="auto">
          <a:xfrm>
            <a:off x="1455738" y="6446838"/>
            <a:ext cx="2908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Chapter7, figure5(a), page114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9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9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59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59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59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59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5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9875" grpId="0" animBg="1"/>
      <p:bldP spid="1059878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927" name="Rectangle 39"/>
          <p:cNvSpPr>
            <a:spLocks noChangeArrowheads="1"/>
          </p:cNvSpPr>
          <p:nvPr/>
        </p:nvSpPr>
        <p:spPr bwMode="auto">
          <a:xfrm>
            <a:off x="2819400" y="3505200"/>
            <a:ext cx="801688" cy="12080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891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892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893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82000" cy="1143000"/>
          </a:xfrm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Measuring Producer Surplus with the Supply Curve...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61894" name="Rectangle 6"/>
          <p:cNvSpPr>
            <a:spLocks noChangeArrowheads="1"/>
          </p:cNvSpPr>
          <p:nvPr/>
        </p:nvSpPr>
        <p:spPr bwMode="auto">
          <a:xfrm>
            <a:off x="6705600" y="6019800"/>
            <a:ext cx="19716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Quantity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Houses Painted</a:t>
            </a:r>
          </a:p>
        </p:txBody>
      </p:sp>
      <p:sp>
        <p:nvSpPr>
          <p:cNvPr id="1061895" name="Rectangle 7"/>
          <p:cNvSpPr>
            <a:spLocks noChangeArrowheads="1"/>
          </p:cNvSpPr>
          <p:nvPr/>
        </p:nvSpPr>
        <p:spPr bwMode="auto">
          <a:xfrm>
            <a:off x="1524000" y="1752600"/>
            <a:ext cx="106045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Price of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House</a:t>
            </a:r>
          </a:p>
          <a:p>
            <a:pPr algn="r">
              <a:lnSpc>
                <a:spcPct val="85000"/>
              </a:lnSpc>
            </a:pPr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Painting</a:t>
            </a:r>
          </a:p>
        </p:txBody>
      </p:sp>
      <p:sp>
        <p:nvSpPr>
          <p:cNvPr id="1061896" name="Rectangle 8"/>
          <p:cNvSpPr>
            <a:spLocks noChangeArrowheads="1"/>
          </p:cNvSpPr>
          <p:nvPr/>
        </p:nvSpPr>
        <p:spPr bwMode="auto">
          <a:xfrm>
            <a:off x="2209800" y="4651375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500</a:t>
            </a:r>
          </a:p>
        </p:txBody>
      </p:sp>
      <p:sp>
        <p:nvSpPr>
          <p:cNvPr id="1061897" name="Rectangle 9"/>
          <p:cNvSpPr>
            <a:spLocks noChangeArrowheads="1"/>
          </p:cNvSpPr>
          <p:nvPr/>
        </p:nvSpPr>
        <p:spPr bwMode="auto">
          <a:xfrm>
            <a:off x="2209800" y="3429000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800</a:t>
            </a:r>
          </a:p>
        </p:txBody>
      </p:sp>
      <p:sp>
        <p:nvSpPr>
          <p:cNvPr id="1061898" name="Rectangle 10"/>
          <p:cNvSpPr>
            <a:spLocks noChangeArrowheads="1"/>
          </p:cNvSpPr>
          <p:nvPr/>
        </p:nvSpPr>
        <p:spPr bwMode="auto">
          <a:xfrm>
            <a:off x="2114550" y="3022600"/>
            <a:ext cx="584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$900</a:t>
            </a:r>
          </a:p>
        </p:txBody>
      </p:sp>
      <p:sp>
        <p:nvSpPr>
          <p:cNvPr id="1061899" name="Rectangle 11"/>
          <p:cNvSpPr>
            <a:spLocks noChangeArrowheads="1"/>
          </p:cNvSpPr>
          <p:nvPr/>
        </p:nvSpPr>
        <p:spPr bwMode="auto">
          <a:xfrm>
            <a:off x="2586038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0</a:t>
            </a:r>
          </a:p>
        </p:txBody>
      </p:sp>
      <p:sp>
        <p:nvSpPr>
          <p:cNvPr id="1061900" name="Line 12"/>
          <p:cNvSpPr>
            <a:spLocks noChangeShapeType="1"/>
          </p:cNvSpPr>
          <p:nvPr/>
        </p:nvSpPr>
        <p:spPr bwMode="auto">
          <a:xfrm flipH="1">
            <a:off x="2743200" y="4751388"/>
            <a:ext cx="13811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01" name="Rectangle 13"/>
          <p:cNvSpPr>
            <a:spLocks noChangeArrowheads="1"/>
          </p:cNvSpPr>
          <p:nvPr/>
        </p:nvSpPr>
        <p:spPr bwMode="auto">
          <a:xfrm>
            <a:off x="2209800" y="4243388"/>
            <a:ext cx="438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600</a:t>
            </a:r>
          </a:p>
        </p:txBody>
      </p:sp>
      <p:sp>
        <p:nvSpPr>
          <p:cNvPr id="1061902" name="Line 14"/>
          <p:cNvSpPr>
            <a:spLocks noChangeShapeType="1"/>
          </p:cNvSpPr>
          <p:nvPr/>
        </p:nvSpPr>
        <p:spPr bwMode="auto">
          <a:xfrm flipH="1">
            <a:off x="2743200" y="3529013"/>
            <a:ext cx="13811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03" name="Line 15"/>
          <p:cNvSpPr>
            <a:spLocks noChangeShapeType="1"/>
          </p:cNvSpPr>
          <p:nvPr/>
        </p:nvSpPr>
        <p:spPr bwMode="auto">
          <a:xfrm flipH="1">
            <a:off x="2743200" y="3122613"/>
            <a:ext cx="13811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04" name="Line 16"/>
          <p:cNvSpPr>
            <a:spLocks noChangeShapeType="1"/>
          </p:cNvSpPr>
          <p:nvPr/>
        </p:nvSpPr>
        <p:spPr bwMode="auto">
          <a:xfrm flipH="1">
            <a:off x="2743200" y="4343400"/>
            <a:ext cx="138113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05" name="Rectangle 17"/>
          <p:cNvSpPr>
            <a:spLocks noChangeArrowheads="1"/>
          </p:cNvSpPr>
          <p:nvPr/>
        </p:nvSpPr>
        <p:spPr bwMode="auto">
          <a:xfrm>
            <a:off x="3567113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1061906" name="Rectangle 18"/>
          <p:cNvSpPr>
            <a:spLocks noChangeArrowheads="1"/>
          </p:cNvSpPr>
          <p:nvPr/>
        </p:nvSpPr>
        <p:spPr bwMode="auto">
          <a:xfrm>
            <a:off x="4403725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1061907" name="Rectangle 19"/>
          <p:cNvSpPr>
            <a:spLocks noChangeArrowheads="1"/>
          </p:cNvSpPr>
          <p:nvPr/>
        </p:nvSpPr>
        <p:spPr bwMode="auto">
          <a:xfrm>
            <a:off x="5218113" y="6016625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3</a:t>
            </a:r>
          </a:p>
        </p:txBody>
      </p:sp>
      <p:sp>
        <p:nvSpPr>
          <p:cNvPr id="1061908" name="Line 20"/>
          <p:cNvSpPr>
            <a:spLocks noChangeShapeType="1"/>
          </p:cNvSpPr>
          <p:nvPr/>
        </p:nvSpPr>
        <p:spPr bwMode="auto">
          <a:xfrm>
            <a:off x="3616325" y="5832475"/>
            <a:ext cx="1588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09" name="Line 21"/>
          <p:cNvSpPr>
            <a:spLocks noChangeShapeType="1"/>
          </p:cNvSpPr>
          <p:nvPr/>
        </p:nvSpPr>
        <p:spPr bwMode="auto">
          <a:xfrm>
            <a:off x="4454525" y="5832475"/>
            <a:ext cx="1588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10" name="Line 22"/>
          <p:cNvSpPr>
            <a:spLocks noChangeShapeType="1"/>
          </p:cNvSpPr>
          <p:nvPr/>
        </p:nvSpPr>
        <p:spPr bwMode="auto">
          <a:xfrm>
            <a:off x="5268913" y="5832475"/>
            <a:ext cx="1587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11" name="Line 23"/>
          <p:cNvSpPr>
            <a:spLocks noChangeShapeType="1"/>
          </p:cNvSpPr>
          <p:nvPr/>
        </p:nvSpPr>
        <p:spPr bwMode="auto">
          <a:xfrm>
            <a:off x="6108700" y="5832475"/>
            <a:ext cx="1588" cy="136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12" name="Freeform 24"/>
          <p:cNvSpPr>
            <a:spLocks/>
          </p:cNvSpPr>
          <p:nvPr/>
        </p:nvSpPr>
        <p:spPr bwMode="auto">
          <a:xfrm>
            <a:off x="2800350" y="1966913"/>
            <a:ext cx="4743450" cy="3976687"/>
          </a:xfrm>
          <a:custGeom>
            <a:avLst/>
            <a:gdLst>
              <a:gd name="T0" fmla="*/ 0 w 2717"/>
              <a:gd name="T1" fmla="*/ 0 h 2522"/>
              <a:gd name="T2" fmla="*/ 0 w 2717"/>
              <a:gd name="T3" fmla="*/ 2521 h 2522"/>
              <a:gd name="T4" fmla="*/ 2716 w 2717"/>
              <a:gd name="T5" fmla="*/ 2521 h 2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17" h="2522">
                <a:moveTo>
                  <a:pt x="0" y="0"/>
                </a:moveTo>
                <a:lnTo>
                  <a:pt x="0" y="2521"/>
                </a:lnTo>
                <a:lnTo>
                  <a:pt x="2716" y="2521"/>
                </a:lnTo>
              </a:path>
            </a:pathLst>
          </a:custGeom>
          <a:noFill/>
          <a:ln w="285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061913" name="Rectangle 25"/>
          <p:cNvSpPr>
            <a:spLocks noChangeArrowheads="1"/>
          </p:cNvSpPr>
          <p:nvPr/>
        </p:nvSpPr>
        <p:spPr bwMode="auto">
          <a:xfrm>
            <a:off x="6019800" y="6019800"/>
            <a:ext cx="14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17538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3507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51025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68563" defTabSz="16652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9257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829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401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97363" defTabSz="1665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1061914" name="Line 26"/>
          <p:cNvSpPr>
            <a:spLocks noChangeShapeType="1"/>
          </p:cNvSpPr>
          <p:nvPr/>
        </p:nvSpPr>
        <p:spPr bwMode="auto">
          <a:xfrm>
            <a:off x="2819400" y="4724400"/>
            <a:ext cx="838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15" name="Line 27"/>
          <p:cNvSpPr>
            <a:spLocks noChangeShapeType="1"/>
          </p:cNvSpPr>
          <p:nvPr/>
        </p:nvSpPr>
        <p:spPr bwMode="auto">
          <a:xfrm flipV="1">
            <a:off x="3657600" y="4343400"/>
            <a:ext cx="0" cy="3810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16" name="Line 28"/>
          <p:cNvSpPr>
            <a:spLocks noChangeShapeType="1"/>
          </p:cNvSpPr>
          <p:nvPr/>
        </p:nvSpPr>
        <p:spPr bwMode="auto">
          <a:xfrm>
            <a:off x="3657600" y="4343400"/>
            <a:ext cx="7620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17" name="Line 29"/>
          <p:cNvSpPr>
            <a:spLocks noChangeShapeType="1"/>
          </p:cNvSpPr>
          <p:nvPr/>
        </p:nvSpPr>
        <p:spPr bwMode="auto">
          <a:xfrm flipV="1">
            <a:off x="4419600" y="3505200"/>
            <a:ext cx="0" cy="8382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18" name="Line 30"/>
          <p:cNvSpPr>
            <a:spLocks noChangeShapeType="1"/>
          </p:cNvSpPr>
          <p:nvPr/>
        </p:nvSpPr>
        <p:spPr bwMode="auto">
          <a:xfrm>
            <a:off x="4419600" y="3505200"/>
            <a:ext cx="838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19" name="Line 31"/>
          <p:cNvSpPr>
            <a:spLocks noChangeShapeType="1"/>
          </p:cNvSpPr>
          <p:nvPr/>
        </p:nvSpPr>
        <p:spPr bwMode="auto">
          <a:xfrm flipV="1">
            <a:off x="5257800" y="3124200"/>
            <a:ext cx="0" cy="3810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20" name="Line 32"/>
          <p:cNvSpPr>
            <a:spLocks noChangeShapeType="1"/>
          </p:cNvSpPr>
          <p:nvPr/>
        </p:nvSpPr>
        <p:spPr bwMode="auto">
          <a:xfrm>
            <a:off x="5257800" y="3124200"/>
            <a:ext cx="838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21" name="Line 33"/>
          <p:cNvSpPr>
            <a:spLocks noChangeShapeType="1"/>
          </p:cNvSpPr>
          <p:nvPr/>
        </p:nvSpPr>
        <p:spPr bwMode="auto">
          <a:xfrm flipV="1">
            <a:off x="6096000" y="2362200"/>
            <a:ext cx="0" cy="7620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061922" name="Text Box 34"/>
          <p:cNvSpPr txBox="1">
            <a:spLocks noChangeArrowheads="1"/>
          </p:cNvSpPr>
          <p:nvPr/>
        </p:nvSpPr>
        <p:spPr bwMode="auto">
          <a:xfrm>
            <a:off x="6019800" y="19050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ea typeface="宋体" pitchFamily="2" charset="-122"/>
              </a:rPr>
              <a:t>Supply</a:t>
            </a:r>
          </a:p>
        </p:txBody>
      </p:sp>
      <p:grpSp>
        <p:nvGrpSpPr>
          <p:cNvPr id="1061935" name="Group 47"/>
          <p:cNvGrpSpPr>
            <a:grpSpLocks/>
          </p:cNvGrpSpPr>
          <p:nvPr/>
        </p:nvGrpSpPr>
        <p:grpSpPr bwMode="auto">
          <a:xfrm>
            <a:off x="3124200" y="4572000"/>
            <a:ext cx="2586038" cy="1127125"/>
            <a:chOff x="1968" y="2880"/>
            <a:chExt cx="1629" cy="710"/>
          </a:xfrm>
        </p:grpSpPr>
        <p:sp>
          <p:nvSpPr>
            <p:cNvPr id="1061924" name="Rectangle 36"/>
            <p:cNvSpPr>
              <a:spLocks noChangeArrowheads="1"/>
            </p:cNvSpPr>
            <p:nvPr/>
          </p:nvSpPr>
          <p:spPr bwMode="auto">
            <a:xfrm>
              <a:off x="1968" y="3264"/>
              <a:ext cx="1629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17538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235075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851025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468563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9257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3829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8401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2973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Grandma’s producer</a:t>
              </a:r>
            </a:p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surplus ($300)</a:t>
              </a:r>
            </a:p>
          </p:txBody>
        </p:sp>
        <p:sp>
          <p:nvSpPr>
            <p:cNvPr id="1061925" name="Line 37"/>
            <p:cNvSpPr>
              <a:spLocks noChangeShapeType="1"/>
            </p:cNvSpPr>
            <p:nvPr/>
          </p:nvSpPr>
          <p:spPr bwMode="auto">
            <a:xfrm flipH="1" flipV="1">
              <a:off x="2112" y="2880"/>
              <a:ext cx="384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061926" name="Text Box 38"/>
          <p:cNvSpPr txBox="1">
            <a:spLocks noChangeArrowheads="1"/>
          </p:cNvSpPr>
          <p:nvPr/>
        </p:nvSpPr>
        <p:spPr bwMode="auto">
          <a:xfrm>
            <a:off x="3581400" y="1676400"/>
            <a:ext cx="2057400" cy="43497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99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000" b="1">
                <a:ea typeface="宋体" pitchFamily="2" charset="-122"/>
              </a:rPr>
              <a:t>Price = $800</a:t>
            </a:r>
          </a:p>
        </p:txBody>
      </p:sp>
      <p:grpSp>
        <p:nvGrpSpPr>
          <p:cNvPr id="1061936" name="Group 48"/>
          <p:cNvGrpSpPr>
            <a:grpSpLocks/>
          </p:cNvGrpSpPr>
          <p:nvPr/>
        </p:nvGrpSpPr>
        <p:grpSpPr bwMode="auto">
          <a:xfrm>
            <a:off x="2819400" y="3505200"/>
            <a:ext cx="1628775" cy="876300"/>
            <a:chOff x="1776" y="2208"/>
            <a:chExt cx="1026" cy="552"/>
          </a:xfrm>
        </p:grpSpPr>
        <p:sp>
          <p:nvSpPr>
            <p:cNvPr id="1061928" name="Rectangle 40"/>
            <p:cNvSpPr>
              <a:spLocks noChangeArrowheads="1"/>
            </p:cNvSpPr>
            <p:nvPr/>
          </p:nvSpPr>
          <p:spPr bwMode="auto">
            <a:xfrm>
              <a:off x="2281" y="2208"/>
              <a:ext cx="521" cy="552"/>
            </a:xfrm>
            <a:prstGeom prst="rect">
              <a:avLst/>
            </a:prstGeom>
            <a:solidFill>
              <a:srgbClr val="C5AED9"/>
            </a:solidFill>
            <a:ln w="28575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061929" name="Line 41"/>
            <p:cNvSpPr>
              <a:spLocks noChangeShapeType="1"/>
            </p:cNvSpPr>
            <p:nvPr/>
          </p:nvSpPr>
          <p:spPr bwMode="auto">
            <a:xfrm flipH="1">
              <a:off x="1776" y="2736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061937" name="Group 49"/>
          <p:cNvGrpSpPr>
            <a:grpSpLocks/>
          </p:cNvGrpSpPr>
          <p:nvPr/>
        </p:nvGrpSpPr>
        <p:grpSpPr bwMode="auto">
          <a:xfrm>
            <a:off x="4191000" y="3962400"/>
            <a:ext cx="3175000" cy="593725"/>
            <a:chOff x="2640" y="2496"/>
            <a:chExt cx="2000" cy="374"/>
          </a:xfrm>
        </p:grpSpPr>
        <p:sp>
          <p:nvSpPr>
            <p:cNvPr id="1061930" name="Rectangle 42"/>
            <p:cNvSpPr>
              <a:spLocks noChangeArrowheads="1"/>
            </p:cNvSpPr>
            <p:nvPr/>
          </p:nvSpPr>
          <p:spPr bwMode="auto">
            <a:xfrm>
              <a:off x="3120" y="2544"/>
              <a:ext cx="152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17538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235075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851025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468563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9257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3829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8401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2973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Georgia’s producer</a:t>
              </a:r>
            </a:p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surplus ($200)</a:t>
              </a:r>
            </a:p>
          </p:txBody>
        </p:sp>
        <p:sp>
          <p:nvSpPr>
            <p:cNvPr id="1061931" name="Line 43"/>
            <p:cNvSpPr>
              <a:spLocks noChangeShapeType="1"/>
            </p:cNvSpPr>
            <p:nvPr/>
          </p:nvSpPr>
          <p:spPr bwMode="auto">
            <a:xfrm flipH="1" flipV="1">
              <a:off x="2640" y="2496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061938" name="Group 50"/>
          <p:cNvGrpSpPr>
            <a:grpSpLocks/>
          </p:cNvGrpSpPr>
          <p:nvPr/>
        </p:nvGrpSpPr>
        <p:grpSpPr bwMode="auto">
          <a:xfrm>
            <a:off x="3200400" y="2362200"/>
            <a:ext cx="1695450" cy="1371600"/>
            <a:chOff x="2016" y="1488"/>
            <a:chExt cx="1068" cy="864"/>
          </a:xfrm>
        </p:grpSpPr>
        <p:sp>
          <p:nvSpPr>
            <p:cNvPr id="1061932" name="Rectangle 44"/>
            <p:cNvSpPr>
              <a:spLocks noChangeArrowheads="1"/>
            </p:cNvSpPr>
            <p:nvPr/>
          </p:nvSpPr>
          <p:spPr bwMode="auto">
            <a:xfrm>
              <a:off x="2016" y="1488"/>
              <a:ext cx="1068" cy="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17538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235075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851025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468563" defTabSz="166528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9257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3829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8401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297363" defTabSz="16652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zh-CN" sz="18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Total</a:t>
              </a:r>
            </a:p>
            <a:p>
              <a:pPr>
                <a:lnSpc>
                  <a:spcPct val="85000"/>
                </a:lnSpc>
              </a:pPr>
              <a:r>
                <a:rPr lang="en-US" altLang="zh-CN" sz="18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producer</a:t>
              </a:r>
            </a:p>
            <a:p>
              <a:pPr>
                <a:lnSpc>
                  <a:spcPct val="85000"/>
                </a:lnSpc>
              </a:pPr>
              <a:r>
                <a:rPr lang="en-US" altLang="zh-CN" sz="18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surplus ($500)</a:t>
              </a:r>
            </a:p>
          </p:txBody>
        </p:sp>
        <p:sp>
          <p:nvSpPr>
            <p:cNvPr id="1061933" name="Line 45"/>
            <p:cNvSpPr>
              <a:spLocks noChangeShapeType="1"/>
            </p:cNvSpPr>
            <p:nvPr/>
          </p:nvSpPr>
          <p:spPr bwMode="auto">
            <a:xfrm flipH="1">
              <a:off x="2064" y="1968"/>
              <a:ext cx="192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061934" name="Line 46"/>
            <p:cNvSpPr>
              <a:spLocks noChangeShapeType="1"/>
            </p:cNvSpPr>
            <p:nvPr/>
          </p:nvSpPr>
          <p:spPr bwMode="auto">
            <a:xfrm>
              <a:off x="2352" y="1968"/>
              <a:ext cx="192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061939" name="Text Box 51"/>
          <p:cNvSpPr txBox="1">
            <a:spLocks noChangeArrowheads="1"/>
          </p:cNvSpPr>
          <p:nvPr/>
        </p:nvSpPr>
        <p:spPr bwMode="auto">
          <a:xfrm>
            <a:off x="1619250" y="6553200"/>
            <a:ext cx="2914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Chapter7, figure5(b), page114</a:t>
            </a:r>
            <a:endParaRPr lang="zh-CN" altLang="en-US" sz="1400" b="1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61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1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61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61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61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61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6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61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61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61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61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6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6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1927" grpId="0" animBg="1"/>
      <p:bldP spid="1061926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1082" name="Group 42"/>
          <p:cNvGrpSpPr>
            <a:grpSpLocks/>
          </p:cNvGrpSpPr>
          <p:nvPr/>
        </p:nvGrpSpPr>
        <p:grpSpPr bwMode="auto">
          <a:xfrm>
            <a:off x="2057400" y="3276600"/>
            <a:ext cx="3348038" cy="3276600"/>
            <a:chOff x="1296" y="2064"/>
            <a:chExt cx="2109" cy="2064"/>
          </a:xfrm>
        </p:grpSpPr>
        <p:sp>
          <p:nvSpPr>
            <p:cNvPr id="1111064" name="Freeform 24"/>
            <p:cNvSpPr>
              <a:spLocks/>
            </p:cNvSpPr>
            <p:nvPr/>
          </p:nvSpPr>
          <p:spPr bwMode="auto">
            <a:xfrm>
              <a:off x="1523" y="2196"/>
              <a:ext cx="1738" cy="1703"/>
            </a:xfrm>
            <a:custGeom>
              <a:avLst/>
              <a:gdLst>
                <a:gd name="T0" fmla="*/ 0 w 1738"/>
                <a:gd name="T1" fmla="*/ 0 h 1703"/>
                <a:gd name="T2" fmla="*/ 1737 w 1738"/>
                <a:gd name="T3" fmla="*/ 0 h 1703"/>
                <a:gd name="T4" fmla="*/ 1737 w 1738"/>
                <a:gd name="T5" fmla="*/ 1702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38" h="1703">
                  <a:moveTo>
                    <a:pt x="0" y="0"/>
                  </a:moveTo>
                  <a:lnTo>
                    <a:pt x="1737" y="0"/>
                  </a:lnTo>
                  <a:lnTo>
                    <a:pt x="1737" y="1702"/>
                  </a:lnTo>
                </a:path>
              </a:pathLst>
            </a:custGeom>
            <a:noFill/>
            <a:ln w="38100" cap="flat" cmpd="sng">
              <a:solidFill>
                <a:srgbClr val="000066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111065" name="Rectangle 25"/>
            <p:cNvSpPr>
              <a:spLocks noChangeArrowheads="1"/>
            </p:cNvSpPr>
            <p:nvPr/>
          </p:nvSpPr>
          <p:spPr bwMode="auto">
            <a:xfrm>
              <a:off x="1296" y="2064"/>
              <a:ext cx="1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P</a:t>
              </a:r>
              <a:r>
                <a:rPr lang="en-US" altLang="zh-CN" sz="2000" b="1" baseline="-25000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2</a:t>
              </a:r>
            </a:p>
          </p:txBody>
        </p:sp>
        <p:sp>
          <p:nvSpPr>
            <p:cNvPr id="1111067" name="Rectangle 27"/>
            <p:cNvSpPr>
              <a:spLocks noChangeArrowheads="1"/>
            </p:cNvSpPr>
            <p:nvPr/>
          </p:nvSpPr>
          <p:spPr bwMode="auto">
            <a:xfrm>
              <a:off x="3216" y="3936"/>
              <a:ext cx="1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 i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Q</a:t>
              </a:r>
              <a:r>
                <a:rPr lang="en-US" altLang="zh-CN" sz="2000" b="1" i="1" baseline="-25000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2</a:t>
              </a:r>
            </a:p>
          </p:txBody>
        </p:sp>
      </p:grpSp>
      <p:sp>
        <p:nvSpPr>
          <p:cNvPr id="1111076" name="Freeform 36"/>
          <p:cNvSpPr>
            <a:spLocks/>
          </p:cNvSpPr>
          <p:nvPr/>
        </p:nvSpPr>
        <p:spPr bwMode="auto">
          <a:xfrm>
            <a:off x="4256088" y="3486150"/>
            <a:ext cx="920750" cy="760413"/>
          </a:xfrm>
          <a:custGeom>
            <a:avLst/>
            <a:gdLst>
              <a:gd name="T0" fmla="*/ 0 w 580"/>
              <a:gd name="T1" fmla="*/ 478 h 479"/>
              <a:gd name="T2" fmla="*/ 0 w 580"/>
              <a:gd name="T3" fmla="*/ 0 h 479"/>
              <a:gd name="T4" fmla="*/ 579 w 580"/>
              <a:gd name="T5" fmla="*/ 0 h 479"/>
              <a:gd name="T6" fmla="*/ 0 w 580"/>
              <a:gd name="T7" fmla="*/ 478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80" h="479">
                <a:moveTo>
                  <a:pt x="0" y="478"/>
                </a:moveTo>
                <a:lnTo>
                  <a:pt x="0" y="0"/>
                </a:lnTo>
                <a:lnTo>
                  <a:pt x="579" y="0"/>
                </a:lnTo>
                <a:lnTo>
                  <a:pt x="0" y="478"/>
                </a:lnTo>
              </a:path>
            </a:pathLst>
          </a:custGeom>
          <a:solidFill>
            <a:srgbClr val="FAFD00"/>
          </a:solidFill>
          <a:ln w="9525" cap="rnd">
            <a:solidFill>
              <a:srgbClr val="00FF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grpSp>
        <p:nvGrpSpPr>
          <p:cNvPr id="1111083" name="Group 43"/>
          <p:cNvGrpSpPr>
            <a:grpSpLocks/>
          </p:cNvGrpSpPr>
          <p:nvPr/>
        </p:nvGrpSpPr>
        <p:grpSpPr bwMode="auto">
          <a:xfrm>
            <a:off x="2417763" y="3486150"/>
            <a:ext cx="1849437" cy="781050"/>
            <a:chOff x="1523" y="2196"/>
            <a:chExt cx="1165" cy="492"/>
          </a:xfrm>
        </p:grpSpPr>
        <p:sp>
          <p:nvSpPr>
            <p:cNvPr id="1111069" name="Rectangle 29"/>
            <p:cNvSpPr>
              <a:spLocks noChangeArrowheads="1"/>
            </p:cNvSpPr>
            <p:nvPr/>
          </p:nvSpPr>
          <p:spPr bwMode="auto">
            <a:xfrm>
              <a:off x="1523" y="2196"/>
              <a:ext cx="1158" cy="47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11070" name="Line 30"/>
            <p:cNvSpPr>
              <a:spLocks noChangeShapeType="1"/>
            </p:cNvSpPr>
            <p:nvPr/>
          </p:nvSpPr>
          <p:spPr bwMode="auto">
            <a:xfrm flipV="1">
              <a:off x="2688" y="2208"/>
              <a:ext cx="0" cy="48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111042" name="Freeform 2"/>
          <p:cNvSpPr>
            <a:spLocks/>
          </p:cNvSpPr>
          <p:nvPr/>
        </p:nvSpPr>
        <p:spPr bwMode="auto">
          <a:xfrm>
            <a:off x="2417763" y="4244975"/>
            <a:ext cx="1839912" cy="1550988"/>
          </a:xfrm>
          <a:custGeom>
            <a:avLst/>
            <a:gdLst>
              <a:gd name="T0" fmla="*/ 1158 w 1159"/>
              <a:gd name="T1" fmla="*/ 0 h 977"/>
              <a:gd name="T2" fmla="*/ 0 w 1159"/>
              <a:gd name="T3" fmla="*/ 0 h 977"/>
              <a:gd name="T4" fmla="*/ 0 w 1159"/>
              <a:gd name="T5" fmla="*/ 976 h 977"/>
              <a:gd name="T6" fmla="*/ 1158 w 1159"/>
              <a:gd name="T7" fmla="*/ 0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9" h="977">
                <a:moveTo>
                  <a:pt x="1158" y="0"/>
                </a:moveTo>
                <a:lnTo>
                  <a:pt x="0" y="0"/>
                </a:lnTo>
                <a:lnTo>
                  <a:pt x="0" y="976"/>
                </a:lnTo>
                <a:lnTo>
                  <a:pt x="1158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111043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111044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111045" name="Rectangle 5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7772400" cy="1143000"/>
          </a:xfrm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How Price Affects Producer Surplus...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111046" name="Rectangle 6"/>
          <p:cNvSpPr>
            <a:spLocks noChangeArrowheads="1"/>
          </p:cNvSpPr>
          <p:nvPr/>
        </p:nvSpPr>
        <p:spPr bwMode="auto">
          <a:xfrm>
            <a:off x="6383338" y="6238875"/>
            <a:ext cx="11033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6357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25563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89138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65112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083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5655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227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4799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Quantity</a:t>
            </a:r>
          </a:p>
        </p:txBody>
      </p:sp>
      <p:sp>
        <p:nvSpPr>
          <p:cNvPr id="1111047" name="Rectangle 7"/>
          <p:cNvSpPr>
            <a:spLocks noChangeArrowheads="1"/>
          </p:cNvSpPr>
          <p:nvPr/>
        </p:nvSpPr>
        <p:spPr bwMode="auto">
          <a:xfrm>
            <a:off x="1676400" y="1676400"/>
            <a:ext cx="636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6357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25563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89138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65112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083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5655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227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4799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Price</a:t>
            </a:r>
          </a:p>
        </p:txBody>
      </p:sp>
      <p:sp>
        <p:nvSpPr>
          <p:cNvPr id="1111048" name="Rectangle 8"/>
          <p:cNvSpPr>
            <a:spLocks noChangeArrowheads="1"/>
          </p:cNvSpPr>
          <p:nvPr/>
        </p:nvSpPr>
        <p:spPr bwMode="auto">
          <a:xfrm>
            <a:off x="2306638" y="6238875"/>
            <a:ext cx="161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6357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25563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89138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65112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083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5655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227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4799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0</a:t>
            </a:r>
          </a:p>
        </p:txBody>
      </p:sp>
      <p:sp>
        <p:nvSpPr>
          <p:cNvPr id="1111049" name="Rectangle 9"/>
          <p:cNvSpPr>
            <a:spLocks noChangeArrowheads="1"/>
          </p:cNvSpPr>
          <p:nvPr/>
        </p:nvSpPr>
        <p:spPr bwMode="auto">
          <a:xfrm>
            <a:off x="6199188" y="2043113"/>
            <a:ext cx="1041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6357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25563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89138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65112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083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5655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227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4799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Supply</a:t>
            </a:r>
          </a:p>
        </p:txBody>
      </p:sp>
      <p:sp>
        <p:nvSpPr>
          <p:cNvPr id="1111050" name="Line 10"/>
          <p:cNvSpPr>
            <a:spLocks noChangeShapeType="1"/>
          </p:cNvSpPr>
          <p:nvPr/>
        </p:nvSpPr>
        <p:spPr bwMode="auto">
          <a:xfrm flipV="1">
            <a:off x="2420938" y="2387600"/>
            <a:ext cx="4037012" cy="34036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1111053" name="Freeform 13"/>
          <p:cNvSpPr>
            <a:spLocks/>
          </p:cNvSpPr>
          <p:nvPr/>
        </p:nvSpPr>
        <p:spPr bwMode="auto">
          <a:xfrm>
            <a:off x="2417763" y="1804988"/>
            <a:ext cx="4700587" cy="4384675"/>
          </a:xfrm>
          <a:custGeom>
            <a:avLst/>
            <a:gdLst>
              <a:gd name="T0" fmla="*/ 0 w 2961"/>
              <a:gd name="T1" fmla="*/ 0 h 2762"/>
              <a:gd name="T2" fmla="*/ 0 w 2961"/>
              <a:gd name="T3" fmla="*/ 2761 h 2762"/>
              <a:gd name="T4" fmla="*/ 2960 w 2961"/>
              <a:gd name="T5" fmla="*/ 2761 h 27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61" h="2762">
                <a:moveTo>
                  <a:pt x="0" y="0"/>
                </a:moveTo>
                <a:lnTo>
                  <a:pt x="0" y="2761"/>
                </a:lnTo>
                <a:lnTo>
                  <a:pt x="2960" y="2761"/>
                </a:lnTo>
              </a:path>
            </a:pathLst>
          </a:custGeom>
          <a:noFill/>
          <a:ln w="2857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grpSp>
        <p:nvGrpSpPr>
          <p:cNvPr id="1111081" name="Group 41"/>
          <p:cNvGrpSpPr>
            <a:grpSpLocks/>
          </p:cNvGrpSpPr>
          <p:nvPr/>
        </p:nvGrpSpPr>
        <p:grpSpPr bwMode="auto">
          <a:xfrm>
            <a:off x="2057400" y="4038600"/>
            <a:ext cx="2392363" cy="2505075"/>
            <a:chOff x="1296" y="2544"/>
            <a:chExt cx="1507" cy="1578"/>
          </a:xfrm>
        </p:grpSpPr>
        <p:sp>
          <p:nvSpPr>
            <p:cNvPr id="1111052" name="Rectangle 12"/>
            <p:cNvSpPr>
              <a:spLocks noChangeArrowheads="1"/>
            </p:cNvSpPr>
            <p:nvPr/>
          </p:nvSpPr>
          <p:spPr bwMode="auto">
            <a:xfrm>
              <a:off x="2614" y="3930"/>
              <a:ext cx="1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 i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Q</a:t>
              </a:r>
              <a:r>
                <a:rPr lang="en-US" altLang="zh-CN" sz="2000" b="1" i="1" baseline="-25000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1111055" name="Line 15"/>
            <p:cNvSpPr>
              <a:spLocks noChangeShapeType="1"/>
            </p:cNvSpPr>
            <p:nvPr/>
          </p:nvSpPr>
          <p:spPr bwMode="auto">
            <a:xfrm>
              <a:off x="1527" y="2676"/>
              <a:ext cx="1154" cy="1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11056" name="Line 16"/>
            <p:cNvSpPr>
              <a:spLocks noChangeShapeType="1"/>
            </p:cNvSpPr>
            <p:nvPr/>
          </p:nvSpPr>
          <p:spPr bwMode="auto">
            <a:xfrm flipH="1">
              <a:off x="2684" y="2688"/>
              <a:ext cx="1" cy="1226"/>
            </a:xfrm>
            <a:prstGeom prst="line">
              <a:avLst/>
            </a:prstGeom>
            <a:noFill/>
            <a:ln w="38100">
              <a:solidFill>
                <a:srgbClr val="FC0128"/>
              </a:solidFill>
              <a:prstDash val="sysDot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11059" name="Rectangle 19"/>
            <p:cNvSpPr>
              <a:spLocks noChangeArrowheads="1"/>
            </p:cNvSpPr>
            <p:nvPr/>
          </p:nvSpPr>
          <p:spPr bwMode="auto">
            <a:xfrm>
              <a:off x="1296" y="2544"/>
              <a:ext cx="1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P</a:t>
              </a:r>
              <a:r>
                <a:rPr lang="en-US" altLang="zh-CN" sz="2000" b="1" baseline="-25000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1</a:t>
              </a:r>
            </a:p>
          </p:txBody>
        </p:sp>
      </p:grpSp>
      <p:grpSp>
        <p:nvGrpSpPr>
          <p:cNvPr id="1111080" name="Group 40"/>
          <p:cNvGrpSpPr>
            <a:grpSpLocks/>
          </p:cNvGrpSpPr>
          <p:nvPr/>
        </p:nvGrpSpPr>
        <p:grpSpPr bwMode="auto">
          <a:xfrm>
            <a:off x="2362200" y="3983038"/>
            <a:ext cx="2141538" cy="2063750"/>
            <a:chOff x="1488" y="2509"/>
            <a:chExt cx="1349" cy="1300"/>
          </a:xfrm>
        </p:grpSpPr>
        <p:sp>
          <p:nvSpPr>
            <p:cNvPr id="1111051" name="Freeform 11"/>
            <p:cNvSpPr>
              <a:spLocks/>
            </p:cNvSpPr>
            <p:nvPr/>
          </p:nvSpPr>
          <p:spPr bwMode="auto">
            <a:xfrm>
              <a:off x="1491" y="3617"/>
              <a:ext cx="83" cy="84"/>
            </a:xfrm>
            <a:custGeom>
              <a:avLst/>
              <a:gdLst>
                <a:gd name="T0" fmla="*/ 33 w 83"/>
                <a:gd name="T1" fmla="*/ 83 h 84"/>
                <a:gd name="T2" fmla="*/ 49 w 83"/>
                <a:gd name="T3" fmla="*/ 67 h 84"/>
                <a:gd name="T4" fmla="*/ 66 w 83"/>
                <a:gd name="T5" fmla="*/ 50 h 84"/>
                <a:gd name="T6" fmla="*/ 82 w 83"/>
                <a:gd name="T7" fmla="*/ 33 h 84"/>
                <a:gd name="T8" fmla="*/ 66 w 83"/>
                <a:gd name="T9" fmla="*/ 16 h 84"/>
                <a:gd name="T10" fmla="*/ 49 w 83"/>
                <a:gd name="T11" fmla="*/ 0 h 84"/>
                <a:gd name="T12" fmla="*/ 33 w 83"/>
                <a:gd name="T13" fmla="*/ 0 h 84"/>
                <a:gd name="T14" fmla="*/ 16 w 83"/>
                <a:gd name="T15" fmla="*/ 0 h 84"/>
                <a:gd name="T16" fmla="*/ 0 w 83"/>
                <a:gd name="T17" fmla="*/ 16 h 84"/>
                <a:gd name="T18" fmla="*/ 0 w 83"/>
                <a:gd name="T19" fmla="*/ 33 h 84"/>
                <a:gd name="T20" fmla="*/ 0 w 83"/>
                <a:gd name="T21" fmla="*/ 50 h 84"/>
                <a:gd name="T22" fmla="*/ 16 w 83"/>
                <a:gd name="T23" fmla="*/ 67 h 84"/>
                <a:gd name="T24" fmla="*/ 33 w 83"/>
                <a:gd name="T25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3" h="84">
                  <a:moveTo>
                    <a:pt x="33" y="83"/>
                  </a:moveTo>
                  <a:lnTo>
                    <a:pt x="49" y="67"/>
                  </a:lnTo>
                  <a:lnTo>
                    <a:pt x="66" y="50"/>
                  </a:lnTo>
                  <a:lnTo>
                    <a:pt x="82" y="33"/>
                  </a:lnTo>
                  <a:lnTo>
                    <a:pt x="66" y="16"/>
                  </a:lnTo>
                  <a:lnTo>
                    <a:pt x="49" y="0"/>
                  </a:lnTo>
                  <a:lnTo>
                    <a:pt x="33" y="0"/>
                  </a:lnTo>
                  <a:lnTo>
                    <a:pt x="16" y="0"/>
                  </a:lnTo>
                  <a:lnTo>
                    <a:pt x="0" y="16"/>
                  </a:lnTo>
                  <a:lnTo>
                    <a:pt x="0" y="33"/>
                  </a:lnTo>
                  <a:lnTo>
                    <a:pt x="0" y="50"/>
                  </a:lnTo>
                  <a:lnTo>
                    <a:pt x="16" y="67"/>
                  </a:lnTo>
                  <a:lnTo>
                    <a:pt x="33" y="8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111057" name="Oval 17"/>
            <p:cNvSpPr>
              <a:spLocks noChangeArrowheads="1"/>
            </p:cNvSpPr>
            <p:nvPr/>
          </p:nvSpPr>
          <p:spPr bwMode="auto">
            <a:xfrm>
              <a:off x="2640" y="2640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11058" name="Oval 18"/>
            <p:cNvSpPr>
              <a:spLocks noChangeArrowheads="1"/>
            </p:cNvSpPr>
            <p:nvPr/>
          </p:nvSpPr>
          <p:spPr bwMode="auto">
            <a:xfrm>
              <a:off x="1488" y="2640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11060" name="Rectangle 20"/>
            <p:cNvSpPr>
              <a:spLocks noChangeArrowheads="1"/>
            </p:cNvSpPr>
            <p:nvPr/>
          </p:nvSpPr>
          <p:spPr bwMode="auto">
            <a:xfrm>
              <a:off x="1589" y="3617"/>
              <a:ext cx="11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A</a:t>
              </a:r>
            </a:p>
          </p:txBody>
        </p:sp>
        <p:sp>
          <p:nvSpPr>
            <p:cNvPr id="1111061" name="Rectangle 21"/>
            <p:cNvSpPr>
              <a:spLocks noChangeArrowheads="1"/>
            </p:cNvSpPr>
            <p:nvPr/>
          </p:nvSpPr>
          <p:spPr bwMode="auto">
            <a:xfrm>
              <a:off x="1589" y="2509"/>
              <a:ext cx="11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B</a:t>
              </a:r>
            </a:p>
          </p:txBody>
        </p:sp>
        <p:sp>
          <p:nvSpPr>
            <p:cNvPr id="1111062" name="Rectangle 22"/>
            <p:cNvSpPr>
              <a:spLocks noChangeArrowheads="1"/>
            </p:cNvSpPr>
            <p:nvPr/>
          </p:nvSpPr>
          <p:spPr bwMode="auto">
            <a:xfrm>
              <a:off x="2730" y="2674"/>
              <a:ext cx="10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C</a:t>
              </a:r>
            </a:p>
          </p:txBody>
        </p:sp>
      </p:grpSp>
      <p:sp>
        <p:nvSpPr>
          <p:cNvPr id="1111063" name="Rectangle 23"/>
          <p:cNvSpPr>
            <a:spLocks noChangeArrowheads="1"/>
          </p:cNvSpPr>
          <p:nvPr/>
        </p:nvSpPr>
        <p:spPr bwMode="auto">
          <a:xfrm>
            <a:off x="2514600" y="4343400"/>
            <a:ext cx="1116013" cy="70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6357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25563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89138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651125" defTabSz="19224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083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5655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227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479925" defTabSz="1922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Initial Producer</a:t>
            </a:r>
          </a:p>
          <a:p>
            <a:pPr>
              <a:lnSpc>
                <a:spcPct val="85000"/>
              </a:lnSpc>
            </a:pPr>
            <a:r>
              <a:rPr lang="en-US" altLang="zh-CN" sz="1800" b="1">
                <a:solidFill>
                  <a:srgbClr val="000000"/>
                </a:solidFill>
                <a:latin typeface="Tahoma" pitchFamily="34" charset="0"/>
                <a:ea typeface="宋体" pitchFamily="2" charset="-122"/>
              </a:rPr>
              <a:t>surplus</a:t>
            </a:r>
          </a:p>
        </p:txBody>
      </p:sp>
      <p:grpSp>
        <p:nvGrpSpPr>
          <p:cNvPr id="1111085" name="Group 45"/>
          <p:cNvGrpSpPr>
            <a:grpSpLocks/>
          </p:cNvGrpSpPr>
          <p:nvPr/>
        </p:nvGrpSpPr>
        <p:grpSpPr bwMode="auto">
          <a:xfrm>
            <a:off x="2743200" y="2209800"/>
            <a:ext cx="2517775" cy="1524000"/>
            <a:chOff x="1728" y="1392"/>
            <a:chExt cx="1586" cy="960"/>
          </a:xfrm>
        </p:grpSpPr>
        <p:sp>
          <p:nvSpPr>
            <p:cNvPr id="1111071" name="Rectangle 31"/>
            <p:cNvSpPr>
              <a:spLocks noChangeArrowheads="1"/>
            </p:cNvSpPr>
            <p:nvPr/>
          </p:nvSpPr>
          <p:spPr bwMode="auto">
            <a:xfrm>
              <a:off x="1728" y="1392"/>
              <a:ext cx="1586" cy="4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Additional producer</a:t>
              </a:r>
            </a:p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surplus to initial</a:t>
              </a:r>
            </a:p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producers</a:t>
              </a:r>
            </a:p>
          </p:txBody>
        </p:sp>
        <p:sp>
          <p:nvSpPr>
            <p:cNvPr id="1111072" name="Line 32"/>
            <p:cNvSpPr>
              <a:spLocks noChangeShapeType="1"/>
            </p:cNvSpPr>
            <p:nvPr/>
          </p:nvSpPr>
          <p:spPr bwMode="auto">
            <a:xfrm>
              <a:off x="2112" y="1920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grpSp>
        <p:nvGrpSpPr>
          <p:cNvPr id="1111084" name="Group 44"/>
          <p:cNvGrpSpPr>
            <a:grpSpLocks/>
          </p:cNvGrpSpPr>
          <p:nvPr/>
        </p:nvGrpSpPr>
        <p:grpSpPr bwMode="auto">
          <a:xfrm>
            <a:off x="2362200" y="3143250"/>
            <a:ext cx="3090863" cy="541338"/>
            <a:chOff x="1488" y="1980"/>
            <a:chExt cx="1947" cy="341"/>
          </a:xfrm>
        </p:grpSpPr>
        <p:sp>
          <p:nvSpPr>
            <p:cNvPr id="1111066" name="Oval 26"/>
            <p:cNvSpPr>
              <a:spLocks noChangeArrowheads="1"/>
            </p:cNvSpPr>
            <p:nvPr/>
          </p:nvSpPr>
          <p:spPr bwMode="auto">
            <a:xfrm>
              <a:off x="1488" y="2160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11068" name="Oval 28"/>
            <p:cNvSpPr>
              <a:spLocks noChangeArrowheads="1"/>
            </p:cNvSpPr>
            <p:nvPr/>
          </p:nvSpPr>
          <p:spPr bwMode="auto">
            <a:xfrm>
              <a:off x="3168" y="2160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11073" name="Rectangle 33"/>
            <p:cNvSpPr>
              <a:spLocks noChangeArrowheads="1"/>
            </p:cNvSpPr>
            <p:nvPr/>
          </p:nvSpPr>
          <p:spPr bwMode="auto">
            <a:xfrm>
              <a:off x="1589" y="2013"/>
              <a:ext cx="12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D</a:t>
              </a:r>
            </a:p>
          </p:txBody>
        </p:sp>
        <p:sp>
          <p:nvSpPr>
            <p:cNvPr id="1111074" name="Rectangle 34"/>
            <p:cNvSpPr>
              <a:spLocks noChangeArrowheads="1"/>
            </p:cNvSpPr>
            <p:nvPr/>
          </p:nvSpPr>
          <p:spPr bwMode="auto">
            <a:xfrm>
              <a:off x="2648" y="1980"/>
              <a:ext cx="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E</a:t>
              </a:r>
            </a:p>
          </p:txBody>
        </p:sp>
        <p:sp>
          <p:nvSpPr>
            <p:cNvPr id="1111075" name="Oval 35"/>
            <p:cNvSpPr>
              <a:spLocks noChangeArrowheads="1"/>
            </p:cNvSpPr>
            <p:nvPr/>
          </p:nvSpPr>
          <p:spPr bwMode="auto">
            <a:xfrm>
              <a:off x="2640" y="2160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11077" name="Rectangle 37"/>
            <p:cNvSpPr>
              <a:spLocks noChangeArrowheads="1"/>
            </p:cNvSpPr>
            <p:nvPr/>
          </p:nvSpPr>
          <p:spPr bwMode="auto">
            <a:xfrm>
              <a:off x="3342" y="2129"/>
              <a:ext cx="9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F</a:t>
              </a:r>
            </a:p>
          </p:txBody>
        </p:sp>
      </p:grpSp>
      <p:grpSp>
        <p:nvGrpSpPr>
          <p:cNvPr id="1111086" name="Group 46"/>
          <p:cNvGrpSpPr>
            <a:grpSpLocks/>
          </p:cNvGrpSpPr>
          <p:nvPr/>
        </p:nvGrpSpPr>
        <p:grpSpPr bwMode="auto">
          <a:xfrm>
            <a:off x="4572000" y="3810000"/>
            <a:ext cx="3365500" cy="1203325"/>
            <a:chOff x="2880" y="2400"/>
            <a:chExt cx="2120" cy="758"/>
          </a:xfrm>
        </p:grpSpPr>
        <p:sp>
          <p:nvSpPr>
            <p:cNvPr id="1111078" name="Rectangle 38"/>
            <p:cNvSpPr>
              <a:spLocks noChangeArrowheads="1"/>
            </p:cNvSpPr>
            <p:nvPr/>
          </p:nvSpPr>
          <p:spPr bwMode="auto">
            <a:xfrm>
              <a:off x="3600" y="2832"/>
              <a:ext cx="140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66357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25563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89138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651125" defTabSz="19224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083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5655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227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479925" defTabSz="1922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Producer surplus</a:t>
              </a:r>
            </a:p>
            <a:p>
              <a:pPr>
                <a:lnSpc>
                  <a:spcPct val="85000"/>
                </a:lnSpc>
              </a:pPr>
              <a:r>
                <a:rPr lang="en-US" altLang="zh-CN" sz="2000" b="1">
                  <a:solidFill>
                    <a:srgbClr val="000000"/>
                  </a:solidFill>
                  <a:latin typeface="Tahoma" pitchFamily="34" charset="0"/>
                  <a:ea typeface="宋体" pitchFamily="2" charset="-122"/>
                </a:rPr>
                <a:t>to new producers</a:t>
              </a:r>
            </a:p>
          </p:txBody>
        </p:sp>
        <p:sp>
          <p:nvSpPr>
            <p:cNvPr id="1111079" name="Line 39"/>
            <p:cNvSpPr>
              <a:spLocks noChangeShapeType="1"/>
            </p:cNvSpPr>
            <p:nvPr/>
          </p:nvSpPr>
          <p:spPr bwMode="auto">
            <a:xfrm flipH="1" flipV="1">
              <a:off x="2880" y="2400"/>
              <a:ext cx="624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111087" name="Text Box 47"/>
          <p:cNvSpPr txBox="1">
            <a:spLocks noChangeArrowheads="1"/>
          </p:cNvSpPr>
          <p:nvPr/>
        </p:nvSpPr>
        <p:spPr bwMode="auto">
          <a:xfrm>
            <a:off x="1331913" y="6553200"/>
            <a:ext cx="3384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Chapter7, figure6(b), page115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1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1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1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1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1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11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11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11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11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1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111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1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1076" grpId="0" animBg="1"/>
      <p:bldP spid="1111042" grpId="0" animBg="1"/>
      <p:bldP spid="1111063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On the following graph, which region represents producer surplus?</a:t>
            </a:r>
            <a:r>
              <a:rPr lang="en-US" altLang="zh-CN" sz="4000">
                <a:ea typeface="宋体" pitchFamily="2" charset="-122"/>
              </a:rPr>
              <a:t> </a:t>
            </a:r>
            <a:endParaRPr lang="zh-CN" altLang="en-US" sz="4000">
              <a:ea typeface="宋体" pitchFamily="2" charset="-122"/>
            </a:endParaRPr>
          </a:p>
        </p:txBody>
      </p:sp>
      <p:pic>
        <p:nvPicPr>
          <p:cNvPr id="1211396" name="Picture 4" descr="keygraph1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844675"/>
            <a:ext cx="5113337" cy="4105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11397" name="Text Box 5"/>
          <p:cNvSpPr txBox="1">
            <a:spLocks noChangeArrowheads="1"/>
          </p:cNvSpPr>
          <p:nvPr/>
        </p:nvSpPr>
        <p:spPr bwMode="auto">
          <a:xfrm>
            <a:off x="7143750" y="2289175"/>
            <a:ext cx="325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>
                <a:ea typeface="宋体" pitchFamily="2" charset="-122"/>
              </a:rPr>
              <a:t>c</a:t>
            </a:r>
          </a:p>
        </p:txBody>
      </p:sp>
      <p:sp>
        <p:nvSpPr>
          <p:cNvPr id="1211398" name="Text Box 6"/>
          <p:cNvSpPr txBox="1">
            <a:spLocks noChangeArrowheads="1"/>
          </p:cNvSpPr>
          <p:nvPr/>
        </p:nvSpPr>
        <p:spPr bwMode="auto">
          <a:xfrm>
            <a:off x="7216775" y="32258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>
                <a:ea typeface="宋体" pitchFamily="2" charset="-122"/>
              </a:rPr>
              <a:t>h</a:t>
            </a:r>
          </a:p>
        </p:txBody>
      </p:sp>
      <p:sp>
        <p:nvSpPr>
          <p:cNvPr id="1211400" name="Text Box 8"/>
          <p:cNvSpPr txBox="1">
            <a:spLocks noChangeArrowheads="1"/>
          </p:cNvSpPr>
          <p:nvPr/>
        </p:nvSpPr>
        <p:spPr bwMode="auto">
          <a:xfrm>
            <a:off x="7288213" y="40894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>
                <a:ea typeface="宋体" pitchFamily="2" charset="-122"/>
              </a:rPr>
              <a:t>g</a:t>
            </a:r>
          </a:p>
        </p:txBody>
      </p:sp>
      <p:sp>
        <p:nvSpPr>
          <p:cNvPr id="1211401" name="Text Box 9"/>
          <p:cNvSpPr txBox="1">
            <a:spLocks noChangeArrowheads="1"/>
          </p:cNvSpPr>
          <p:nvPr/>
        </p:nvSpPr>
        <p:spPr bwMode="auto">
          <a:xfrm>
            <a:off x="7359650" y="2360613"/>
            <a:ext cx="328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>
                <a:ea typeface="宋体" pitchFamily="2" charset="-122"/>
              </a:rPr>
              <a:t>?</a:t>
            </a:r>
          </a:p>
        </p:txBody>
      </p:sp>
      <p:sp>
        <p:nvSpPr>
          <p:cNvPr id="1211402" name="Text Box 10"/>
          <p:cNvSpPr txBox="1">
            <a:spLocks noChangeArrowheads="1"/>
          </p:cNvSpPr>
          <p:nvPr/>
        </p:nvSpPr>
        <p:spPr bwMode="auto">
          <a:xfrm>
            <a:off x="7504113" y="3225800"/>
            <a:ext cx="328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>
                <a:ea typeface="宋体" pitchFamily="2" charset="-122"/>
              </a:rPr>
              <a:t>?</a:t>
            </a:r>
          </a:p>
        </p:txBody>
      </p:sp>
      <p:sp>
        <p:nvSpPr>
          <p:cNvPr id="1211403" name="Text Box 11"/>
          <p:cNvSpPr txBox="1">
            <a:spLocks noChangeArrowheads="1"/>
          </p:cNvSpPr>
          <p:nvPr/>
        </p:nvSpPr>
        <p:spPr bwMode="auto">
          <a:xfrm>
            <a:off x="7575550" y="4089400"/>
            <a:ext cx="328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>
                <a:ea typeface="宋体" pitchFamily="2" charset="-122"/>
              </a:rPr>
              <a:t>?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92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925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925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492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1143000"/>
          </a:xfrm>
          <a:noFill/>
          <a:ln/>
        </p:spPr>
        <p:txBody>
          <a:bodyPr/>
          <a:lstStyle/>
          <a:p>
            <a:pPr algn="ctr"/>
            <a:r>
              <a:rPr lang="en-US" altLang="zh-CN" sz="4000">
                <a:ea typeface="宋体" pitchFamily="2" charset="-122"/>
              </a:rPr>
              <a:t>Welfare Economics</a:t>
            </a:r>
            <a:endParaRPr lang="en-US" altLang="zh-CN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492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514600"/>
            <a:ext cx="7315200" cy="2895600"/>
          </a:xfrm>
          <a:noFill/>
          <a:ln w="38100">
            <a:solidFill>
              <a:srgbClr val="474A8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algn="l"/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Equilibrium in the market results in maximum benefits, and therefore maximum total welfare for both the consumers and the producers of the product.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925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>Producer Surplus Calculating from the graph</a:t>
            </a:r>
            <a:r>
              <a:rPr lang="en-US" altLang="zh-CN" sz="4000">
                <a:ea typeface="宋体" pitchFamily="2" charset="-122"/>
              </a:rPr>
              <a:t/>
            </a:r>
            <a:br>
              <a:rPr lang="en-US" altLang="zh-CN" sz="4000">
                <a:ea typeface="宋体" pitchFamily="2" charset="-122"/>
              </a:rPr>
            </a:br>
            <a:endParaRPr lang="zh-CN" altLang="en-US" sz="4000">
              <a:ea typeface="宋体" pitchFamily="2" charset="-122"/>
            </a:endParaRPr>
          </a:p>
        </p:txBody>
      </p:sp>
      <p:pic>
        <p:nvPicPr>
          <p:cNvPr id="1212420" name="Picture 4" descr="keygraph1b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773238"/>
            <a:ext cx="5062537" cy="4032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>Producer Surplus Calculating from the graph</a:t>
            </a:r>
            <a:r>
              <a:rPr lang="en-US" altLang="zh-CN" sz="4000">
                <a:ea typeface="宋体" pitchFamily="2" charset="-122"/>
              </a:rPr>
              <a:t/>
            </a:r>
            <a:br>
              <a:rPr lang="en-US" altLang="zh-CN" sz="4000">
                <a:ea typeface="宋体" pitchFamily="2" charset="-122"/>
              </a:rPr>
            </a:br>
            <a:endParaRPr lang="zh-CN" altLang="en-US" sz="4000">
              <a:ea typeface="宋体" pitchFamily="2" charset="-122"/>
            </a:endParaRPr>
          </a:p>
        </p:txBody>
      </p:sp>
      <p:sp>
        <p:nvSpPr>
          <p:cNvPr id="121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zh-CN" sz="2800">
                <a:ea typeface="宋体" pitchFamily="2" charset="-122"/>
              </a:rPr>
              <a:t>   As with consumer surplus, we can calculate the producer surplus in this example using the information provided on the graph along with the formula for a triangle:</a:t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>(BASE x HEIGHT)/2</a:t>
            </a:r>
            <a:br>
              <a:rPr lang="en-US" altLang="zh-CN" sz="2800">
                <a:ea typeface="宋体" pitchFamily="2" charset="-122"/>
              </a:rPr>
            </a:br>
            <a:endParaRPr lang="en-US" altLang="zh-CN" sz="2800">
              <a:ea typeface="宋体" pitchFamily="2" charset="-122"/>
            </a:endParaRPr>
          </a:p>
          <a:p>
            <a:pPr>
              <a:buFont typeface="Monotype Sorts" pitchFamily="2" charset="2"/>
              <a:buNone/>
            </a:pPr>
            <a:r>
              <a:rPr lang="en-US" altLang="zh-CN" sz="2800">
                <a:ea typeface="宋体" pitchFamily="2" charset="-122"/>
              </a:rPr>
              <a:t>    Calculate the producer surplus and choose the correct answer. </a:t>
            </a:r>
            <a:endParaRPr lang="zh-CN" altLang="en-US" sz="2800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7772400" cy="1143000"/>
          </a:xfrm>
        </p:spPr>
        <p:txBody>
          <a:bodyPr/>
          <a:lstStyle/>
          <a:p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2800">
                <a:ea typeface="宋体" pitchFamily="2" charset="-122"/>
              </a:rPr>
              <a:t/>
            </a:r>
            <a:br>
              <a:rPr lang="en-US" altLang="zh-CN" sz="2800">
                <a:ea typeface="宋体" pitchFamily="2" charset="-122"/>
              </a:rPr>
            </a:br>
            <a:r>
              <a:rPr lang="en-US" altLang="zh-CN" sz="3200">
                <a:ea typeface="宋体" pitchFamily="2" charset="-122"/>
              </a:rPr>
              <a:t>Producer Surplus Calculating from the graph</a:t>
            </a:r>
            <a:br>
              <a:rPr lang="en-US" altLang="zh-CN" sz="3200">
                <a:ea typeface="宋体" pitchFamily="2" charset="-122"/>
              </a:rPr>
            </a:br>
            <a:endParaRPr lang="zh-CN" altLang="en-US" sz="3200">
              <a:ea typeface="宋体" pitchFamily="2" charset="-122"/>
            </a:endParaRPr>
          </a:p>
        </p:txBody>
      </p:sp>
      <p:sp>
        <p:nvSpPr>
          <p:cNvPr id="121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u="sng">
                <a:ea typeface="宋体" pitchFamily="2" charset="-122"/>
                <a:hlinkClick r:id="rId2"/>
              </a:rPr>
              <a:t>$32,000</a:t>
            </a:r>
            <a:endParaRPr lang="en-US" altLang="zh-CN">
              <a:ea typeface="宋体" pitchFamily="2" charset="-122"/>
            </a:endParaRPr>
          </a:p>
          <a:p>
            <a:r>
              <a:rPr lang="en-US" altLang="zh-CN" u="sng">
                <a:ea typeface="宋体" pitchFamily="2" charset="-122"/>
                <a:hlinkClick r:id="rId2"/>
              </a:rPr>
              <a:t>$40,000</a:t>
            </a:r>
            <a:endParaRPr lang="en-US" altLang="zh-CN">
              <a:ea typeface="宋体" pitchFamily="2" charset="-122"/>
            </a:endParaRPr>
          </a:p>
          <a:p>
            <a:r>
              <a:rPr lang="en-US" altLang="zh-CN" u="sng">
                <a:ea typeface="宋体" pitchFamily="2" charset="-122"/>
                <a:hlinkClick r:id="rId2"/>
              </a:rPr>
              <a:t>$64,000</a:t>
            </a:r>
            <a:endParaRPr lang="en-US" altLang="zh-CN">
              <a:ea typeface="宋体" pitchFamily="2" charset="-122"/>
            </a:endParaRPr>
          </a:p>
          <a:p>
            <a:r>
              <a:rPr lang="en-US" altLang="zh-CN" u="sng">
                <a:ea typeface="宋体" pitchFamily="2" charset="-122"/>
                <a:hlinkClick r:id="rId2"/>
              </a:rPr>
              <a:t>$80,000</a:t>
            </a:r>
            <a:endParaRPr lang="en-US" altLang="zh-CN">
              <a:ea typeface="宋体" pitchFamily="2" charset="-122"/>
            </a:endParaRPr>
          </a:p>
          <a:p>
            <a:pPr>
              <a:buFont typeface="Monotype Sorts" pitchFamily="2" charset="2"/>
              <a:buNone/>
            </a:pPr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12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130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130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1302" name="Rectangle 6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  <a:noFill/>
          <a:ln/>
        </p:spPr>
        <p:txBody>
          <a:bodyPr/>
          <a:lstStyle/>
          <a:p>
            <a:pPr algn="ctr"/>
            <a:r>
              <a:rPr lang="en-US" altLang="zh-CN" sz="4000">
                <a:ea typeface="宋体" pitchFamily="2" charset="-122"/>
              </a:rPr>
              <a:t>Welfare Economics</a:t>
            </a:r>
            <a:endParaRPr lang="en-US" altLang="zh-CN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513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077200" cy="2482850"/>
          </a:xfrm>
          <a:noFill/>
          <a:ln/>
        </p:spPr>
        <p:txBody>
          <a:bodyPr/>
          <a:lstStyle/>
          <a:p>
            <a:pPr>
              <a:buClr>
                <a:srgbClr val="F09A0E"/>
              </a:buClr>
              <a:buFont typeface="Monotype Sorts" pitchFamily="2" charset="2"/>
              <a:buChar char="u"/>
            </a:pPr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Consumer surplus measures economic welfare from the buyer’s side.</a:t>
            </a:r>
          </a:p>
          <a:p>
            <a:pPr>
              <a:buClr>
                <a:schemeClr val="bg2"/>
              </a:buClr>
              <a:buFont typeface="Monotype Sorts" pitchFamily="2" charset="2"/>
              <a:buChar char="u"/>
            </a:pPr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Producer surplus measures economic welfare from the seller’s</a:t>
            </a:r>
            <a:r>
              <a:rPr lang="en-US" altLang="zh-CN" sz="3600" i="1">
                <a:solidFill>
                  <a:srgbClr val="474A81"/>
                </a:solidFill>
                <a:ea typeface="宋体" pitchFamily="2" charset="-122"/>
              </a:rPr>
              <a:t> </a:t>
            </a:r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side.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1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1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1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51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30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102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3347" name="Rectangle 102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3350" name="Rectangle 1030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 altLang="zh-CN" sz="4000">
                <a:solidFill>
                  <a:schemeClr val="tx1"/>
                </a:solidFill>
                <a:ea typeface="宋体" pitchFamily="2" charset="-122"/>
              </a:rPr>
              <a:t>Consumer Surplus</a:t>
            </a:r>
            <a:endParaRPr lang="en-US" altLang="zh-CN" sz="4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53351" name="Rectangle 1031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200400"/>
          </a:xfrm>
          <a:noFill/>
          <a:ln/>
        </p:spPr>
        <p:txBody>
          <a:bodyPr/>
          <a:lstStyle/>
          <a:p>
            <a:pPr>
              <a:buClr>
                <a:srgbClr val="F09A0E"/>
              </a:buClr>
              <a:buFont typeface="Monotype Sorts" pitchFamily="2" charset="2"/>
              <a:buChar char="u"/>
              <a:tabLst>
                <a:tab pos="738188" algn="l"/>
              </a:tabLst>
            </a:pPr>
            <a:r>
              <a:rPr lang="en-US" altLang="zh-CN" sz="3600">
                <a:solidFill>
                  <a:srgbClr val="B0001D"/>
                </a:solidFill>
                <a:ea typeface="宋体" pitchFamily="2" charset="-122"/>
              </a:rPr>
              <a:t>Willingness to pay</a:t>
            </a:r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 is the maximum price that a buyer is willing and able to pay for a good.</a:t>
            </a:r>
          </a:p>
          <a:p>
            <a:pPr>
              <a:buClr>
                <a:srgbClr val="F09A0E"/>
              </a:buClr>
              <a:buFont typeface="Monotype Sorts" pitchFamily="2" charset="2"/>
              <a:buChar char="u"/>
              <a:tabLst>
                <a:tab pos="738188" algn="l"/>
              </a:tabLst>
            </a:pPr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It measures how much the buyer values the good or service.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3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3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3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53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3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335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94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5949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33400" y="685800"/>
            <a:ext cx="7772400" cy="1143000"/>
          </a:xfrm>
          <a:noFill/>
          <a:ln/>
        </p:spPr>
        <p:txBody>
          <a:bodyPr/>
          <a:lstStyle/>
          <a:p>
            <a:pPr algn="ctr"/>
            <a:r>
              <a:rPr lang="en-US" altLang="zh-CN" sz="4000">
                <a:solidFill>
                  <a:schemeClr val="tx1"/>
                </a:solidFill>
                <a:ea typeface="宋体" pitchFamily="2" charset="-122"/>
              </a:rPr>
              <a:t>Consumer Surplus</a:t>
            </a:r>
            <a:endParaRPr lang="en-US" altLang="zh-CN" sz="4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5949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362200"/>
            <a:ext cx="6858000" cy="2514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57150" cmpd="sng">
                <a:solidFill>
                  <a:srgbClr val="474A8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altLang="zh-CN" sz="3600" u="sng" dirty="0">
                <a:solidFill>
                  <a:srgbClr val="B0001D"/>
                </a:solidFill>
                <a:ea typeface="宋体" pitchFamily="2" charset="-122"/>
              </a:rPr>
              <a:t>Consumer surplus</a:t>
            </a:r>
            <a:r>
              <a:rPr lang="en-US" altLang="zh-CN" sz="3600" dirty="0">
                <a:ea typeface="宋体" pitchFamily="2" charset="-122"/>
              </a:rPr>
              <a:t> </a:t>
            </a:r>
            <a:r>
              <a:rPr lang="en-US" altLang="zh-CN" sz="3600" dirty="0">
                <a:solidFill>
                  <a:srgbClr val="474A81"/>
                </a:solidFill>
                <a:ea typeface="宋体" pitchFamily="2" charset="-122"/>
              </a:rPr>
              <a:t>is the amount a buyer is willing to pay for a good minus the amount the buyer actually pays for it.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9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9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94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538" name="Rectangle 102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1539" name="Rectangle 102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A"/>
          </a:p>
        </p:txBody>
      </p:sp>
      <p:sp>
        <p:nvSpPr>
          <p:cNvPr id="961540" name="Rectangle 1028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77200" cy="1143000"/>
          </a:xfrm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Four Possible Buyers’ Willingness to Pay...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graphicFrame>
        <p:nvGraphicFramePr>
          <p:cNvPr id="961541" name="Object 1029"/>
          <p:cNvGraphicFramePr>
            <a:graphicFrameLocks/>
          </p:cNvGraphicFramePr>
          <p:nvPr/>
        </p:nvGraphicFramePr>
        <p:xfrm>
          <a:off x="838200" y="2063750"/>
          <a:ext cx="7734300" cy="372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1662" name="Document" r:id="rId4" imgW="7470720" imgH="3371040" progId="Word.Document.8">
                  <p:embed/>
                </p:oleObj>
              </mc:Choice>
              <mc:Fallback>
                <p:oleObj name="Document" r:id="rId4" imgW="7470720" imgH="3371040" progId="Word.Document.8">
                  <p:embed/>
                  <p:pic>
                    <p:nvPicPr>
                      <p:cNvPr id="0" name="Object 1029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63750"/>
                        <a:ext cx="7734300" cy="372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1661" name="Text Box 1149"/>
          <p:cNvSpPr txBox="1">
            <a:spLocks noChangeArrowheads="1"/>
          </p:cNvSpPr>
          <p:nvPr/>
        </p:nvSpPr>
        <p:spPr bwMode="auto">
          <a:xfrm>
            <a:off x="2176463" y="6230938"/>
            <a:ext cx="27193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 7, table 1, page 107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1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1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6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1143000"/>
          </a:xfrm>
          <a:noFill/>
          <a:ln/>
        </p:spPr>
        <p:txBody>
          <a:bodyPr/>
          <a:lstStyle/>
          <a:p>
            <a:pPr algn="ctr"/>
            <a:r>
              <a:rPr lang="en-US" altLang="zh-CN" sz="4000">
                <a:ea typeface="宋体" pitchFamily="2" charset="-122"/>
              </a:rPr>
              <a:t>Consumer Surplus</a:t>
            </a:r>
            <a:endParaRPr lang="en-US" altLang="zh-CN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sp>
        <p:nvSpPr>
          <p:cNvPr id="957447" name="Rectangle 205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362200"/>
            <a:ext cx="7315200" cy="2438400"/>
          </a:xfrm>
          <a:noFill/>
          <a:ln w="38100">
            <a:solidFill>
              <a:srgbClr val="474A8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</a:extLst>
        </p:spPr>
        <p:txBody>
          <a:bodyPr/>
          <a:lstStyle/>
          <a:p>
            <a:pPr algn="l"/>
            <a:r>
              <a:rPr lang="en-US" altLang="zh-CN" sz="3600">
                <a:solidFill>
                  <a:srgbClr val="474A81"/>
                </a:solidFill>
                <a:ea typeface="宋体" pitchFamily="2" charset="-122"/>
              </a:rPr>
              <a:t>The market demand curve depicts the various quantities that buyers would be willing and able to purchase at different prices.</a:t>
            </a:r>
            <a:endParaRPr lang="en-US" altLang="zh-CN" sz="3600">
              <a:solidFill>
                <a:srgbClr val="000099"/>
              </a:solidFill>
              <a:ea typeface="宋体" pitchFamily="2" charset="-12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7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4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66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153400" cy="1143000"/>
          </a:xfrm>
          <a:noFill/>
          <a:ln/>
        </p:spPr>
        <p:txBody>
          <a:bodyPr/>
          <a:lstStyle/>
          <a:p>
            <a:r>
              <a:rPr lang="en-US" altLang="zh-CN" sz="3600" i="1">
                <a:ea typeface="宋体" pitchFamily="2" charset="-122"/>
              </a:rPr>
              <a:t>Four Possible Buyers’ Willingness to Pay...</a:t>
            </a:r>
            <a:endParaRPr lang="en-US" altLang="zh-CN" sz="3600" i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宋体" pitchFamily="2" charset="-122"/>
            </a:endParaRPr>
          </a:p>
        </p:txBody>
      </p:sp>
      <p:graphicFrame>
        <p:nvGraphicFramePr>
          <p:cNvPr id="966661" name="Object 5"/>
          <p:cNvGraphicFramePr>
            <a:graphicFrameLocks/>
          </p:cNvGraphicFramePr>
          <p:nvPr/>
        </p:nvGraphicFramePr>
        <p:xfrm>
          <a:off x="182563" y="1920875"/>
          <a:ext cx="82169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665" name="文档" r:id="rId4" imgW="8348660" imgH="4630498" progId="Word.Document.8">
                  <p:embed/>
                </p:oleObj>
              </mc:Choice>
              <mc:Fallback>
                <p:oleObj name="文档" r:id="rId4" imgW="8348660" imgH="4630498" progId="Word.Document.8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3" y="1920875"/>
                        <a:ext cx="8216900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6663" name="Text Box 7"/>
          <p:cNvSpPr txBox="1">
            <a:spLocks noChangeArrowheads="1"/>
          </p:cNvSpPr>
          <p:nvPr/>
        </p:nvSpPr>
        <p:spPr bwMode="auto">
          <a:xfrm>
            <a:off x="1887538" y="6446838"/>
            <a:ext cx="2587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1400" b="1">
                <a:ea typeface="宋体" pitchFamily="2" charset="-122"/>
              </a:rPr>
              <a:t>Chapter7, figure1,page109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!mankiw.ppt">
  <a:themeElements>
    <a:clrScheme name="">
      <a:dk1>
        <a:srgbClr val="790015"/>
      </a:dk1>
      <a:lt1>
        <a:srgbClr val="F6BF69"/>
      </a:lt1>
      <a:dk2>
        <a:srgbClr val="6E0043"/>
      </a:dk2>
      <a:lt2>
        <a:srgbClr val="EF9100"/>
      </a:lt2>
      <a:accent1>
        <a:srgbClr val="00B7A5"/>
      </a:accent1>
      <a:accent2>
        <a:srgbClr val="618FFD"/>
      </a:accent2>
      <a:accent3>
        <a:srgbClr val="FADCB9"/>
      </a:accent3>
      <a:accent4>
        <a:srgbClr val="660010"/>
      </a:accent4>
      <a:accent5>
        <a:srgbClr val="AAD8CF"/>
      </a:accent5>
      <a:accent6>
        <a:srgbClr val="5781E5"/>
      </a:accent6>
      <a:hlink>
        <a:srgbClr val="F76681"/>
      </a:hlink>
      <a:folHlink>
        <a:srgbClr val="FDE3BA"/>
      </a:folHlink>
    </a:clrScheme>
    <a:fontScheme name="!mankiw.pp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!mankiw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!mankiw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mankiw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c:\office97\templa~1\presen~2\!mankiw.ppt</Template>
  <TotalTime>0</TotalTime>
  <Pages>64</Pages>
  <Words>918</Words>
  <Application>Microsoft Office PowerPoint</Application>
  <PresentationFormat>On-screen Show (4:3)</PresentationFormat>
  <Paragraphs>307</Paragraphs>
  <Slides>32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Times New Roman</vt:lpstr>
      <vt:lpstr>Arial</vt:lpstr>
      <vt:lpstr>Monotype Sorts</vt:lpstr>
      <vt:lpstr>宋体</vt:lpstr>
      <vt:lpstr>Tahoma</vt:lpstr>
      <vt:lpstr>!mankiw.ppt</vt:lpstr>
      <vt:lpstr>自定义设计方案</vt:lpstr>
      <vt:lpstr>Microsoft Word Document</vt:lpstr>
      <vt:lpstr>Microsoft Word 文档</vt:lpstr>
      <vt:lpstr>Consumers, Producers, and the Efficiency of Markets</vt:lpstr>
      <vt:lpstr>Welfare Economics</vt:lpstr>
      <vt:lpstr>Welfare Economics</vt:lpstr>
      <vt:lpstr>Welfare Economics</vt:lpstr>
      <vt:lpstr>Consumer Surplus</vt:lpstr>
      <vt:lpstr>Consumer Surplus</vt:lpstr>
      <vt:lpstr>Four Possible Buyers’ Willingness to Pay...</vt:lpstr>
      <vt:lpstr>Consumer Surplus</vt:lpstr>
      <vt:lpstr>Four Possible Buyers’ Willingness to Pay...</vt:lpstr>
      <vt:lpstr>Measuring Consumer Surplus with the Demand Curve...</vt:lpstr>
      <vt:lpstr>Measuring Consumer Surplus with the Demand Curve...</vt:lpstr>
      <vt:lpstr>Measuring Consumer Surplus with the Demand Curve...</vt:lpstr>
      <vt:lpstr>On the following graph, which region represents consumer surplus? </vt:lpstr>
      <vt:lpstr> Consumer Surplus Calculating from the graph </vt:lpstr>
      <vt:lpstr>   Consumer Surplus Calculating from the graph </vt:lpstr>
      <vt:lpstr>Consumer Surplus Calculating from the graph </vt:lpstr>
      <vt:lpstr>Measuring Consumer Surplus with the Demand Curve</vt:lpstr>
      <vt:lpstr>How the Price Affects Consumer Surplus...</vt:lpstr>
      <vt:lpstr>Consumer Surplus and Economic Well-Being</vt:lpstr>
      <vt:lpstr>Producer Surplus</vt:lpstr>
      <vt:lpstr>The Costs of Four Possible Sellers...</vt:lpstr>
      <vt:lpstr>Producer Surplus and the Supply Curve</vt:lpstr>
      <vt:lpstr>Supply Schedule for the Four Possible Sellers...</vt:lpstr>
      <vt:lpstr>Producer Surplus and the  Supply Curve...</vt:lpstr>
      <vt:lpstr>Producer Surplus and the  Supply Curve</vt:lpstr>
      <vt:lpstr>Measuring Producer Surplus with the Supply Curve...</vt:lpstr>
      <vt:lpstr>Measuring Producer Surplus with the Supply Curve...</vt:lpstr>
      <vt:lpstr>How Price Affects Producer Surplus...</vt:lpstr>
      <vt:lpstr>On the following graph, which region represents producer surplus? </vt:lpstr>
      <vt:lpstr>  Producer Surplus Calculating from the graph </vt:lpstr>
      <vt:lpstr>   Producer Surplus Calculating from the graph </vt:lpstr>
      <vt:lpstr>   Producer Surplus Calculating from the graph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subject>Consumers, Producers and the Efficiency of Markets</dc:subject>
  <dc:creator>Mark P. Karscig</dc:creator>
  <cp:keywords>price elasticity</cp:keywords>
  <cp:lastModifiedBy>user</cp:lastModifiedBy>
  <cp:revision>171</cp:revision>
  <cp:lastPrinted>1997-07-28T16:10:48Z</cp:lastPrinted>
  <dcterms:created xsi:type="dcterms:W3CDTF">1998-06-22T00:04:04Z</dcterms:created>
  <dcterms:modified xsi:type="dcterms:W3CDTF">2020-04-06T10:48:27Z</dcterms:modified>
</cp:coreProperties>
</file>